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Arial Narrow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j8X3EUsDMMPpDCT1SD6eoda+vE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rialNarrow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alNarrow-italic.fntdata"/><Relationship Id="rId25" Type="http://schemas.openxmlformats.org/officeDocument/2006/relationships/font" Target="fonts/ArialNarrow-bold.fntdata"/><Relationship Id="rId28" Type="http://customschemas.google.com/relationships/presentationmetadata" Target="metadata"/><Relationship Id="rId27" Type="http://schemas.openxmlformats.org/officeDocument/2006/relationships/font" Target="fonts/ArialNarrow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f3e14fd9e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f3e14fd9e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f3e14fd9ee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f3e14fd9e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3e14fd9ee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f3e14fd9ee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2ace60549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c2ace60549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2ace60549_1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c2ace60549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53345e6f1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f53345e6f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f53345e6f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f53345e6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2ace6054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2c2ace60549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2ace6054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2c2ace60549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1c11adaf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2c1c11adafb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1c11adafb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1c11adaf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" name="Google Shape;20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" name="Google Shape;2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google.com/intl/pt-BR/earth/about/" TargetMode="External"/><Relationship Id="rId4" Type="http://schemas.openxmlformats.org/officeDocument/2006/relationships/hyperlink" Target="https://www.google.com.br/maps/preview" TargetMode="External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ordwall.net/pt/resource/28664766/diversidade-cultural/jogo-da-diversidade" TargetMode="External"/><Relationship Id="rId4" Type="http://schemas.openxmlformats.org/officeDocument/2006/relationships/hyperlink" Target="https://wordwall.net/pt/resource/3527547/atividades-gerais-todas-as-disciplinas/atividades" TargetMode="External"/><Relationship Id="rId5" Type="http://schemas.openxmlformats.org/officeDocument/2006/relationships/hyperlink" Target="https://www.baamboozle.com/classic/205074" TargetMode="External"/><Relationship Id="rId6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netflix.com/br/title/81328829?s=i&amp;trkid=14170286&amp;vlang=pt&amp;clip=81462996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jamboard.google.com/d/1xL7JboXI82bgivA2Xv3Ea01HAlhKaYPBukHbSsoQJlQ/viewer?f=0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geogebra.org/?lang=p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6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18205" cy="692078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72190" y="2016139"/>
            <a:ext cx="5900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lang="pt-BR" sz="5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Lousa Interativa</a:t>
            </a:r>
            <a:r>
              <a:rPr b="1" i="0" lang="pt-BR" sz="5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00523" y="3907850"/>
            <a:ext cx="38607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pt-B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Bolsistas</a:t>
            </a:r>
            <a:r>
              <a:rPr b="1" i="0" lang="pt-B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pt-B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Andrey Guilherme Mendes de Souza</a:t>
            </a:r>
            <a:r>
              <a:rPr b="1" i="0" lang="pt-B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Bianca Souza Duarte, Lérica Maria Mendes Veloso, Lucas Guimarães Pereira</a:t>
            </a:r>
            <a:r>
              <a:rPr b="1" lang="pt-B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quem se destina:</a:t>
            </a:r>
            <a:r>
              <a:rPr b="1" lang="pt-B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Acadêmicos, bolsistas e professores - Educar </a:t>
            </a:r>
            <a:r>
              <a:rPr b="1" i="0" lang="pt-B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/UNIMONTES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1400" y="1192534"/>
            <a:ext cx="2247300" cy="22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8929850" y="1192525"/>
            <a:ext cx="2268900" cy="2080500"/>
          </a:xfrm>
          <a:prstGeom prst="rect">
            <a:avLst/>
          </a:prstGeom>
          <a:solidFill>
            <a:srgbClr val="D0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9838" y="1140063"/>
            <a:ext cx="2461975" cy="24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5975175" y="3352775"/>
            <a:ext cx="2157600" cy="1832100"/>
          </a:xfrm>
          <a:prstGeom prst="rect">
            <a:avLst/>
          </a:prstGeom>
          <a:solidFill>
            <a:srgbClr val="FEB9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0050" y="3602042"/>
            <a:ext cx="2461975" cy="1551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/>
          <p:nvPr>
            <p:ph type="title"/>
          </p:nvPr>
        </p:nvSpPr>
        <p:spPr>
          <a:xfrm>
            <a:off x="918647" y="6637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pt-BR">
                <a:solidFill>
                  <a:srgbClr val="0070C0"/>
                </a:solidFill>
              </a:rPr>
              <a:t>Tendências Futuras</a:t>
            </a:r>
            <a:br>
              <a:rPr lang="pt-BR">
                <a:solidFill>
                  <a:srgbClr val="0070C0"/>
                </a:solidFill>
              </a:rPr>
            </a:br>
            <a:endParaRPr>
              <a:solidFill>
                <a:srgbClr val="0070C0"/>
              </a:solidFill>
            </a:endParaRPr>
          </a:p>
        </p:txBody>
      </p:sp>
      <p:grpSp>
        <p:nvGrpSpPr>
          <p:cNvPr id="215" name="Google Shape;215;p9"/>
          <p:cNvGrpSpPr/>
          <p:nvPr/>
        </p:nvGrpSpPr>
        <p:grpSpPr>
          <a:xfrm>
            <a:off x="825335" y="1613337"/>
            <a:ext cx="10515600" cy="4253399"/>
            <a:chOff x="0" y="48969"/>
            <a:chExt cx="10515600" cy="4253399"/>
          </a:xfrm>
        </p:grpSpPr>
        <p:sp>
          <p:nvSpPr>
            <p:cNvPr id="216" name="Google Shape;216;p9"/>
            <p:cNvSpPr/>
            <p:nvPr/>
          </p:nvSpPr>
          <p:spPr>
            <a:xfrm>
              <a:off x="0" y="48969"/>
              <a:ext cx="10515600" cy="135252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"/>
            <p:cNvSpPr txBox="1"/>
            <p:nvPr/>
          </p:nvSpPr>
          <p:spPr>
            <a:xfrm>
              <a:off x="66025" y="114994"/>
              <a:ext cx="10383550" cy="1220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129525" spcFirstLastPara="1" rIns="129525" wrap="square" tIns="12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b="1"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Possibilidade de integração com inteligência artificial e realidade aumentada</a:t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0" y="1499409"/>
              <a:ext cx="10515600" cy="135252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"/>
            <p:cNvSpPr txBox="1"/>
            <p:nvPr/>
          </p:nvSpPr>
          <p:spPr>
            <a:xfrm>
              <a:off x="66025" y="1565434"/>
              <a:ext cx="10383550" cy="1220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129525" spcFirstLastPara="1" rIns="129525" wrap="square" tIns="12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b="1"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b="1" i="0" lang="pt-BR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apacidade de um sistema de se comunicar de forma transparente com outro sistema</a:t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0" y="2949848"/>
              <a:ext cx="10515600" cy="135252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66025" y="3015873"/>
              <a:ext cx="10383550" cy="1220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129525" spcFirstLastPara="1" rIns="129525" wrap="square" tIns="12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b="1" i="0" lang="pt-BR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Evolução da conectividade</a:t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0935" y="6084452"/>
            <a:ext cx="773548" cy="77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3e14fd9ee_1_0"/>
          <p:cNvSpPr txBox="1"/>
          <p:nvPr>
            <p:ph type="title"/>
          </p:nvPr>
        </p:nvSpPr>
        <p:spPr>
          <a:xfrm>
            <a:off x="900100" y="2413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70C0"/>
                </a:solidFill>
              </a:rPr>
              <a:t>Atividades que podem ser utilizadas na Lousa Interativa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228" name="Google Shape;228;g1f3e14fd9ee_1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599BD5"/>
                </a:solidFill>
              </a:rPr>
              <a:t>Atividade 1: Conhecendo os pontos </a:t>
            </a:r>
            <a:r>
              <a:rPr lang="pt-BR">
                <a:solidFill>
                  <a:srgbClr val="599BD5"/>
                </a:solidFill>
              </a:rPr>
              <a:t>turísticos</a:t>
            </a:r>
            <a:endParaRPr>
              <a:solidFill>
                <a:srgbClr val="599BD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https://www.google.com/intl/pt-BR/earth/about/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https://www.google.com.br/maps/preview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g1f3e14fd9ee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84468" y="5866892"/>
            <a:ext cx="991107" cy="991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f3e14fd9ee_1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70C0"/>
                </a:solidFill>
              </a:rPr>
              <a:t>Atividades que podem ser utilizadas na Lousa </a:t>
            </a:r>
            <a:r>
              <a:rPr b="1" lang="pt-BR">
                <a:solidFill>
                  <a:srgbClr val="0070C0"/>
                </a:solidFill>
              </a:rPr>
              <a:t>Interativa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235" name="Google Shape;235;g1f3e14fd9ee_1_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250">
                <a:solidFill>
                  <a:srgbClr val="599BD5"/>
                </a:solidFill>
              </a:rPr>
              <a:t> Atividade 2: Jogo da memória</a:t>
            </a:r>
            <a:endParaRPr sz="3250">
              <a:solidFill>
                <a:srgbClr val="599BD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https://wordwall.net/pt/resource/28664766/diversidade-cultural/jogo-da-diversidade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r>
              <a:rPr lang="pt-BR">
                <a:solidFill>
                  <a:srgbClr val="599BD5"/>
                </a:solidFill>
              </a:rPr>
              <a:t>Jogos Quiz:</a:t>
            </a:r>
            <a:endParaRPr>
              <a:solidFill>
                <a:srgbClr val="599BD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https://wordwall.net/pt/resource/3527547/atividades-gerais-todas-as-disciplinas/atividades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5"/>
              </a:rPr>
              <a:t>https://www.baamboozle.com/classic/205074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g1f3e14fd9ee_1_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84468" y="5866892"/>
            <a:ext cx="991107" cy="991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f3e14fd9ee_1_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70C0"/>
                </a:solidFill>
              </a:rPr>
              <a:t>Atividades que podem ser utilizadas na Lousa </a:t>
            </a:r>
            <a:r>
              <a:rPr b="1" lang="pt-BR">
                <a:solidFill>
                  <a:srgbClr val="0070C0"/>
                </a:solidFill>
              </a:rPr>
              <a:t>Interativa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242" name="Google Shape;242;g1f3e14fd9ee_1_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599BD5"/>
                </a:solidFill>
              </a:rPr>
              <a:t> Atividade 3: Vídeos e Documentários </a:t>
            </a:r>
            <a:endParaRPr>
              <a:solidFill>
                <a:srgbClr val="599BD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https://www.netflix.com/br/title/81328829?s=i&amp;trkid=14170286&amp;vlang=pt&amp;clip=81462996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g1f3e14fd9ee_1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4468" y="5866892"/>
            <a:ext cx="991107" cy="991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2ace60549_1_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70C0"/>
                </a:solidFill>
              </a:rPr>
              <a:t>Atividades que podem ser utilizadas na Lousa </a:t>
            </a:r>
            <a:r>
              <a:rPr b="1" lang="pt-BR">
                <a:solidFill>
                  <a:srgbClr val="0070C0"/>
                </a:solidFill>
              </a:rPr>
              <a:t>Interativa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249" name="Google Shape;249;g2c2ace60549_1_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599BD5"/>
                </a:solidFill>
              </a:rPr>
              <a:t> Atividade 4: Utilizando o </a:t>
            </a:r>
            <a:r>
              <a:rPr i="1" lang="pt-BR">
                <a:solidFill>
                  <a:srgbClr val="599BD5"/>
                </a:solidFill>
              </a:rPr>
              <a:t>Jamboard </a:t>
            </a:r>
            <a:endParaRPr i="1">
              <a:solidFill>
                <a:srgbClr val="599BD5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/>
              <a:t>A proposta é que cada aluno tenha a oportunidade de contribuir na construção de um esquema utilizando o </a:t>
            </a:r>
            <a:r>
              <a:rPr i="1" lang="pt-BR"/>
              <a:t>Jamboard</a:t>
            </a:r>
            <a:r>
              <a:rPr lang="pt-BR"/>
              <a:t> com o auxílio da lousa.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https://jamboard.google.com/d/1xL7JboXI82bgivA2Xv3Ea01HAlhKaYPBukHbSsoQJlQ/viewer?f=0</a:t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FF0000"/>
                </a:solidFill>
              </a:rPr>
              <a:t>*</a:t>
            </a:r>
            <a:r>
              <a:rPr lang="pt-BR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i="1" lang="pt-BR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Jamboard </a:t>
            </a:r>
            <a:r>
              <a:rPr lang="pt-BR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será desativado em 1º de outubro</a:t>
            </a:r>
            <a:endParaRPr/>
          </a:p>
        </p:txBody>
      </p:sp>
      <p:pic>
        <p:nvPicPr>
          <p:cNvPr id="250" name="Google Shape;250;g2c2ace60549_1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4468" y="5866892"/>
            <a:ext cx="991107" cy="991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c2ace60549_1_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70C0"/>
                </a:solidFill>
              </a:rPr>
              <a:t>Atividades que podem ser utilizadas na Lousa Interativa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256" name="Google Shape;256;g2c2ace60549_1_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599BD5"/>
                </a:solidFill>
              </a:rPr>
              <a:t> Atividade 5: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g2c2ace60549_1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4468" y="5866892"/>
            <a:ext cx="991107" cy="991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f53345e6f1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rgbClr val="0070C0"/>
                </a:solidFill>
              </a:rPr>
              <a:t>Atividades que podem ser utilizadas na Lousa Interativa</a:t>
            </a:r>
            <a:endParaRPr/>
          </a:p>
        </p:txBody>
      </p:sp>
      <p:sp>
        <p:nvSpPr>
          <p:cNvPr id="263" name="Google Shape;263;g1f53345e6f1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599BD5"/>
                </a:solidFill>
              </a:rPr>
              <a:t>Atividade 5: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https://www.geogebra.org/?lang=pt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1f53345e6f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363" y="274875"/>
            <a:ext cx="6237276" cy="623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"/>
          <p:cNvSpPr txBox="1"/>
          <p:nvPr>
            <p:ph type="title"/>
          </p:nvPr>
        </p:nvSpPr>
        <p:spPr>
          <a:xfrm>
            <a:off x="976747" y="27639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pt-BR">
                <a:solidFill>
                  <a:srgbClr val="0070C0"/>
                </a:solidFill>
              </a:rPr>
              <a:t>Agradecemos a sua participação</a:t>
            </a:r>
            <a:r>
              <a:rPr b="1" lang="pt-BR">
                <a:solidFill>
                  <a:srgbClr val="0070C0"/>
                </a:solidFill>
              </a:rPr>
              <a:t>!!!</a:t>
            </a:r>
            <a:endParaRPr/>
          </a:p>
        </p:txBody>
      </p:sp>
      <p:pic>
        <p:nvPicPr>
          <p:cNvPr id="274" name="Google Shape;2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4250" y="6027775"/>
            <a:ext cx="830225" cy="8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5049" y="5852446"/>
            <a:ext cx="1005551" cy="100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2"/>
          <p:cNvGrpSpPr/>
          <p:nvPr/>
        </p:nvGrpSpPr>
        <p:grpSpPr>
          <a:xfrm>
            <a:off x="946600" y="2212197"/>
            <a:ext cx="4971920" cy="1987034"/>
            <a:chOff x="0" y="191699"/>
            <a:chExt cx="3932237" cy="121680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191699"/>
              <a:ext cx="3932237" cy="121680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59399" y="251098"/>
              <a:ext cx="3813439" cy="1098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pt-B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Apresentar as funcionalidades da lousa interativa e possibilidades de adaptações de atividades para o formato de quadro interativo.</a:t>
              </a:r>
              <a:endPara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946597" y="1628259"/>
            <a:ext cx="136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OBJETIVO:</a:t>
            </a:r>
            <a:r>
              <a:rPr b="1" i="0" lang="pt-BR" sz="18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800" u="none" cap="none" strike="noStrik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2543" r="0" t="0"/>
          <a:stretch/>
        </p:blipFill>
        <p:spPr>
          <a:xfrm>
            <a:off x="6357425" y="1538750"/>
            <a:ext cx="5513175" cy="387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4"/>
          <p:cNvGrpSpPr/>
          <p:nvPr/>
        </p:nvGrpSpPr>
        <p:grpSpPr>
          <a:xfrm>
            <a:off x="838200" y="848154"/>
            <a:ext cx="10515600" cy="4351338"/>
            <a:chOff x="0" y="0"/>
            <a:chExt cx="10515600" cy="4351338"/>
          </a:xfrm>
        </p:grpSpPr>
        <p:cxnSp>
          <p:nvCxnSpPr>
            <p:cNvPr id="109" name="Google Shape;109;p4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0" name="Google Shape;110;p4"/>
            <p:cNvSpPr/>
            <p:nvPr/>
          </p:nvSpPr>
          <p:spPr>
            <a:xfrm>
              <a:off x="0" y="0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0" y="0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t/>
              </a:r>
              <a:endParaRPr b="1" i="0" sz="3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1" i="0" lang="pt-BR" sz="39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O que é </a:t>
              </a:r>
              <a:r>
                <a:rPr b="1" lang="pt-BR" sz="39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lousa interativa</a:t>
              </a:r>
              <a:r>
                <a:rPr b="1" i="0" lang="pt-BR" sz="39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br>
                <a:rPr b="0" i="0" lang="pt-BR" sz="3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2" name="Google Shape;112;p4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3" name="Google Shape;113;p4"/>
            <p:cNvSpPr/>
            <p:nvPr/>
          </p:nvSpPr>
          <p:spPr>
            <a:xfrm>
              <a:off x="0" y="2175669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0" y="2175669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t/>
              </a:r>
              <a:endPara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4468" y="5866892"/>
            <a:ext cx="991107" cy="99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5838" y="907529"/>
            <a:ext cx="2802577" cy="206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688769" y="3259452"/>
            <a:ext cx="10921881" cy="2102256"/>
          </a:xfrm>
          <a:prstGeom prst="roundRect">
            <a:avLst>
              <a:gd fmla="val 16667" name="adj"/>
            </a:avLst>
          </a:prstGeom>
          <a:solidFill>
            <a:srgbClr val="599BD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1025600" y="3429000"/>
            <a:ext cx="10266300" cy="21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lousa interativa é essencialmente uma tela sensível ao toque de grandes proporções, equipada com funcionalidades semelhantes às de um computador. Ela oferece a capacidade de acessar recursos multimídia, simular imagens e até mesmo navegar na internet, tudo isso com interatividade através do toque direto na tela.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g2c2ace60549_1_10"/>
          <p:cNvGrpSpPr/>
          <p:nvPr/>
        </p:nvGrpSpPr>
        <p:grpSpPr>
          <a:xfrm>
            <a:off x="838200" y="848154"/>
            <a:ext cx="10515600" cy="4351269"/>
            <a:chOff x="0" y="0"/>
            <a:chExt cx="10515600" cy="4351269"/>
          </a:xfrm>
        </p:grpSpPr>
        <p:cxnSp>
          <p:nvCxnSpPr>
            <p:cNvPr id="124" name="Google Shape;124;g2c2ace60549_1_10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5" name="Google Shape;125;g2c2ace60549_1_10"/>
            <p:cNvSpPr/>
            <p:nvPr/>
          </p:nvSpPr>
          <p:spPr>
            <a:xfrm>
              <a:off x="0" y="0"/>
              <a:ext cx="105156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2c2ace60549_1_10"/>
            <p:cNvSpPr txBox="1"/>
            <p:nvPr/>
          </p:nvSpPr>
          <p:spPr>
            <a:xfrm>
              <a:off x="0" y="0"/>
              <a:ext cx="105156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t/>
              </a:r>
              <a:endParaRPr b="1" i="0" sz="3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1" lang="pt-BR" sz="39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b="1" lang="pt-BR" sz="39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ousa interativa é o </a:t>
              </a:r>
              <a:endParaRPr b="1" sz="3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1" lang="pt-BR" sz="39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mesmo que lousa digital</a:t>
              </a:r>
              <a:r>
                <a:rPr b="1" i="0" lang="pt-BR" sz="39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br>
                <a:rPr b="0" i="0" lang="pt-BR" sz="3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" name="Google Shape;127;g2c2ace60549_1_10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8" name="Google Shape;128;g2c2ace60549_1_10"/>
            <p:cNvSpPr/>
            <p:nvPr/>
          </p:nvSpPr>
          <p:spPr>
            <a:xfrm>
              <a:off x="0" y="2175669"/>
              <a:ext cx="105156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c2ace60549_1_10"/>
            <p:cNvSpPr txBox="1"/>
            <p:nvPr/>
          </p:nvSpPr>
          <p:spPr>
            <a:xfrm>
              <a:off x="0" y="2175669"/>
              <a:ext cx="105156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t/>
              </a:r>
              <a:endPara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0" name="Google Shape;130;g2c2ace60549_1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5418" y="5969342"/>
            <a:ext cx="991107" cy="99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c2ace60549_1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5838" y="907529"/>
            <a:ext cx="2802577" cy="206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c2ace60549_1_10"/>
          <p:cNvSpPr/>
          <p:nvPr/>
        </p:nvSpPr>
        <p:spPr>
          <a:xfrm>
            <a:off x="688775" y="3259449"/>
            <a:ext cx="10921800" cy="2709900"/>
          </a:xfrm>
          <a:prstGeom prst="roundRect">
            <a:avLst>
              <a:gd fmla="val 16667" name="adj"/>
            </a:avLst>
          </a:prstGeom>
          <a:solidFill>
            <a:srgbClr val="599BD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c2ace60549_1_10"/>
          <p:cNvSpPr txBox="1"/>
          <p:nvPr/>
        </p:nvSpPr>
        <p:spPr>
          <a:xfrm>
            <a:off x="1025600" y="3429000"/>
            <a:ext cx="102663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Char char="●"/>
            </a:pPr>
            <a:r>
              <a:rPr lang="pt-B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"Lousa digital" é um termo mais genérico que pode se referir a qualquer tipo de lousa que utilize tecnologia digital para exibir conteúdo. Isso pode incluir lousas tradicionais com telas sensíveis ao toque que permitem escrever e apagar digitalmente, bem como lousas que se conectam a dispositivos digitais, como tablets ou computadores.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g2c2ace60549_1_25"/>
          <p:cNvGrpSpPr/>
          <p:nvPr/>
        </p:nvGrpSpPr>
        <p:grpSpPr>
          <a:xfrm>
            <a:off x="838200" y="848154"/>
            <a:ext cx="10515600" cy="4351269"/>
            <a:chOff x="0" y="0"/>
            <a:chExt cx="10515600" cy="4351269"/>
          </a:xfrm>
        </p:grpSpPr>
        <p:cxnSp>
          <p:nvCxnSpPr>
            <p:cNvPr id="139" name="Google Shape;139;g2c2ace60549_1_25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0" name="Google Shape;140;g2c2ace60549_1_25"/>
            <p:cNvSpPr/>
            <p:nvPr/>
          </p:nvSpPr>
          <p:spPr>
            <a:xfrm>
              <a:off x="0" y="0"/>
              <a:ext cx="105156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2c2ace60549_1_25"/>
            <p:cNvSpPr txBox="1"/>
            <p:nvPr/>
          </p:nvSpPr>
          <p:spPr>
            <a:xfrm>
              <a:off x="0" y="0"/>
              <a:ext cx="105156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t/>
              </a:r>
              <a:endParaRPr b="1" i="0" sz="3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1" lang="pt-BR" sz="39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b="1" lang="pt-BR" sz="39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ousa interativa é o </a:t>
              </a:r>
              <a:endParaRPr b="1" sz="3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1" lang="pt-BR" sz="39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mesmo que lousa digital</a:t>
              </a:r>
              <a:r>
                <a:rPr b="1" i="0" lang="pt-BR" sz="39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br>
                <a:rPr b="0" i="0" lang="pt-BR" sz="3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2" name="Google Shape;142;g2c2ace60549_1_25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3" name="Google Shape;143;g2c2ace60549_1_25"/>
            <p:cNvSpPr/>
            <p:nvPr/>
          </p:nvSpPr>
          <p:spPr>
            <a:xfrm>
              <a:off x="0" y="2175669"/>
              <a:ext cx="105156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2c2ace60549_1_25"/>
            <p:cNvSpPr txBox="1"/>
            <p:nvPr/>
          </p:nvSpPr>
          <p:spPr>
            <a:xfrm>
              <a:off x="0" y="2175669"/>
              <a:ext cx="105156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t/>
              </a:r>
              <a:endPara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5" name="Google Shape;145;g2c2ace60549_1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5418" y="5969342"/>
            <a:ext cx="991107" cy="99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c2ace60549_1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5838" y="907529"/>
            <a:ext cx="2802577" cy="206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c2ace60549_1_25"/>
          <p:cNvSpPr/>
          <p:nvPr/>
        </p:nvSpPr>
        <p:spPr>
          <a:xfrm>
            <a:off x="688775" y="3259449"/>
            <a:ext cx="10921800" cy="2709900"/>
          </a:xfrm>
          <a:prstGeom prst="roundRect">
            <a:avLst>
              <a:gd fmla="val 16667" name="adj"/>
            </a:avLst>
          </a:prstGeom>
          <a:solidFill>
            <a:srgbClr val="599BD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c2ace60549_1_25"/>
          <p:cNvSpPr txBox="1"/>
          <p:nvPr/>
        </p:nvSpPr>
        <p:spPr>
          <a:xfrm>
            <a:off x="1025600" y="3429000"/>
            <a:ext cx="102663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Char char="●"/>
            </a:pPr>
            <a:r>
              <a:rPr lang="pt-BR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"Lousa interativa", por outro lado, geralmente se refere a uma lousa digital que é mais avançada em termos de interatividade. Ela pode permitir não apenas a escrita e o apagamento digital, mas também a interação com o conteúdo exibido na lousa, como a manipulação de objetos na tela, a reprodução de vídeos interativos, a navegação na web, entre outras funcionalidades.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g2c1c11adafb_0_12"/>
          <p:cNvGrpSpPr/>
          <p:nvPr/>
        </p:nvGrpSpPr>
        <p:grpSpPr>
          <a:xfrm>
            <a:off x="838200" y="879254"/>
            <a:ext cx="10515600" cy="4351269"/>
            <a:chOff x="0" y="0"/>
            <a:chExt cx="10515600" cy="4351269"/>
          </a:xfrm>
        </p:grpSpPr>
        <p:cxnSp>
          <p:nvCxnSpPr>
            <p:cNvPr id="154" name="Google Shape;154;g2c1c11adafb_0_12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5" name="Google Shape;155;g2c1c11adafb_0_12"/>
            <p:cNvSpPr/>
            <p:nvPr/>
          </p:nvSpPr>
          <p:spPr>
            <a:xfrm>
              <a:off x="0" y="0"/>
              <a:ext cx="105156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2c1c11adafb_0_12"/>
            <p:cNvSpPr txBox="1"/>
            <p:nvPr/>
          </p:nvSpPr>
          <p:spPr>
            <a:xfrm>
              <a:off x="0" y="0"/>
              <a:ext cx="105156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t/>
              </a:r>
              <a:endParaRPr b="1" i="0" sz="3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1" lang="pt-BR" sz="39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Peças e configurações da lousa </a:t>
              </a:r>
              <a:br>
                <a:rPr b="0" i="0" lang="pt-BR" sz="3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7" name="Google Shape;157;g2c1c11adafb_0_12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8" name="Google Shape;158;g2c1c11adafb_0_12"/>
            <p:cNvSpPr/>
            <p:nvPr/>
          </p:nvSpPr>
          <p:spPr>
            <a:xfrm>
              <a:off x="0" y="2175669"/>
              <a:ext cx="105156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2c1c11adafb_0_12"/>
            <p:cNvSpPr txBox="1"/>
            <p:nvPr/>
          </p:nvSpPr>
          <p:spPr>
            <a:xfrm>
              <a:off x="0" y="2175669"/>
              <a:ext cx="105156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t/>
              </a:r>
              <a:endPara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0" name="Google Shape;160;g2c1c11adafb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4468" y="5866892"/>
            <a:ext cx="991107" cy="99110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c1c11adafb_0_12"/>
          <p:cNvSpPr/>
          <p:nvPr/>
        </p:nvSpPr>
        <p:spPr>
          <a:xfrm>
            <a:off x="2271750" y="3612300"/>
            <a:ext cx="2740500" cy="687600"/>
          </a:xfrm>
          <a:prstGeom prst="roundRect">
            <a:avLst>
              <a:gd fmla="val 16667" name="adj"/>
            </a:avLst>
          </a:prstGeom>
          <a:solidFill>
            <a:srgbClr val="599BD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c1c11adafb_0_12"/>
          <p:cNvSpPr txBox="1"/>
          <p:nvPr/>
        </p:nvSpPr>
        <p:spPr>
          <a:xfrm>
            <a:off x="2525125" y="3743725"/>
            <a:ext cx="24126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Char char="●"/>
            </a:pPr>
            <a:r>
              <a:rPr lang="pt-B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Pincel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63" name="Google Shape;163;g2c1c11adafb_0_12"/>
          <p:cNvPicPr preferRelativeResize="0"/>
          <p:nvPr/>
        </p:nvPicPr>
        <p:blipFill rotWithShape="1">
          <a:blip r:embed="rId4">
            <a:alphaModFix/>
          </a:blip>
          <a:srcRect b="22242" l="0" r="0" t="12376"/>
          <a:stretch/>
        </p:blipFill>
        <p:spPr>
          <a:xfrm>
            <a:off x="665425" y="3366850"/>
            <a:ext cx="1354675" cy="157465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c1c11adafb_0_12"/>
          <p:cNvSpPr/>
          <p:nvPr/>
        </p:nvSpPr>
        <p:spPr>
          <a:xfrm>
            <a:off x="6096000" y="3810375"/>
            <a:ext cx="2740500" cy="687600"/>
          </a:xfrm>
          <a:prstGeom prst="roundRect">
            <a:avLst>
              <a:gd fmla="val 16667" name="adj"/>
            </a:avLst>
          </a:prstGeom>
          <a:solidFill>
            <a:srgbClr val="599BD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c1c11adafb_0_12"/>
          <p:cNvSpPr txBox="1"/>
          <p:nvPr/>
        </p:nvSpPr>
        <p:spPr>
          <a:xfrm>
            <a:off x="6138025" y="3853750"/>
            <a:ext cx="24126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Char char="●"/>
            </a:pPr>
            <a:r>
              <a:rPr lang="pt-B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Cabo USB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66" name="Google Shape;166;g2c1c11adafb_0_12"/>
          <p:cNvPicPr preferRelativeResize="0"/>
          <p:nvPr/>
        </p:nvPicPr>
        <p:blipFill rotWithShape="1">
          <a:blip r:embed="rId5">
            <a:alphaModFix/>
          </a:blip>
          <a:srcRect b="-32817" l="0" r="0" t="21496"/>
          <a:stretch/>
        </p:blipFill>
        <p:spPr>
          <a:xfrm>
            <a:off x="7174850" y="4714725"/>
            <a:ext cx="1786124" cy="266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1c11adafb_0_31"/>
          <p:cNvSpPr txBox="1"/>
          <p:nvPr>
            <p:ph idx="1" type="body"/>
          </p:nvPr>
        </p:nvSpPr>
        <p:spPr>
          <a:xfrm>
            <a:off x="838200" y="5604500"/>
            <a:ext cx="10515600" cy="57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Fonte: Imagens Google, 2024.</a:t>
            </a:r>
            <a:endParaRPr/>
          </a:p>
        </p:txBody>
      </p:sp>
      <p:pic>
        <p:nvPicPr>
          <p:cNvPr id="172" name="Google Shape;172;g2c1c11adafb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993100"/>
            <a:ext cx="9244375" cy="48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c1c11adafb_0_31"/>
          <p:cNvSpPr txBox="1"/>
          <p:nvPr/>
        </p:nvSpPr>
        <p:spPr>
          <a:xfrm>
            <a:off x="776975" y="466175"/>
            <a:ext cx="9244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Professor utilizando lousa interativa em aula</a:t>
            </a:r>
            <a:endParaRPr b="1"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2c1c11adafb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4468" y="5866892"/>
            <a:ext cx="991107" cy="991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>
            <p:ph type="title"/>
          </p:nvPr>
        </p:nvSpPr>
        <p:spPr>
          <a:xfrm>
            <a:off x="743197" y="8757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pt-BR">
                <a:solidFill>
                  <a:srgbClr val="0070C0"/>
                </a:solidFill>
              </a:rPr>
              <a:t>Características principais</a:t>
            </a:r>
            <a:br>
              <a:rPr b="1" lang="pt-BR">
                <a:solidFill>
                  <a:srgbClr val="0070C0"/>
                </a:solidFill>
              </a:rPr>
            </a:br>
            <a:endParaRPr b="1">
              <a:solidFill>
                <a:srgbClr val="0070C0"/>
              </a:solidFill>
            </a:endParaRPr>
          </a:p>
        </p:txBody>
      </p:sp>
      <p:grpSp>
        <p:nvGrpSpPr>
          <p:cNvPr id="180" name="Google Shape;180;p5"/>
          <p:cNvGrpSpPr/>
          <p:nvPr/>
        </p:nvGrpSpPr>
        <p:grpSpPr>
          <a:xfrm>
            <a:off x="838225" y="1917650"/>
            <a:ext cx="11145982" cy="4167297"/>
            <a:chOff x="25" y="92019"/>
            <a:chExt cx="10923150" cy="4167298"/>
          </a:xfrm>
        </p:grpSpPr>
        <p:sp>
          <p:nvSpPr>
            <p:cNvPr id="181" name="Google Shape;181;p5"/>
            <p:cNvSpPr/>
            <p:nvPr/>
          </p:nvSpPr>
          <p:spPr>
            <a:xfrm rot="5400000">
              <a:off x="420025" y="1670226"/>
              <a:ext cx="1616100" cy="2456100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41663" y="2331981"/>
              <a:ext cx="2198753" cy="1927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241675" y="2331975"/>
              <a:ext cx="2286900" cy="13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pt-BR"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Colaboração de todos os envolvidos no processo de ensino-aprendizagem e atividades em grupo </a:t>
              </a: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2025558" y="1424999"/>
              <a:ext cx="414859" cy="414859"/>
            </a:xfrm>
            <a:prstGeom prst="triangle">
              <a:avLst>
                <a:gd fmla="val 100000" name="adj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 rot="5400000">
              <a:off x="3177686" y="938236"/>
              <a:ext cx="1463642" cy="2435467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933368" y="1665916"/>
              <a:ext cx="2198753" cy="1927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2933368" y="1665916"/>
              <a:ext cx="2198753" cy="1927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pt-BR" sz="20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Dinamização das aulas, fluidez. 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4717262" y="758934"/>
              <a:ext cx="414859" cy="414859"/>
            </a:xfrm>
            <a:prstGeom prst="triangle">
              <a:avLst>
                <a:gd fmla="val 100000" name="adj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5400000">
              <a:off x="5869390" y="272171"/>
              <a:ext cx="1463642" cy="2435467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5625072" y="999851"/>
              <a:ext cx="2198753" cy="1927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5625074" y="999845"/>
              <a:ext cx="1932900" cy="13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pt-BR" sz="20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pt-BR" sz="20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ossibilidade de desenvolvimento de atividades interativas. 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408967" y="92869"/>
              <a:ext cx="414859" cy="414859"/>
            </a:xfrm>
            <a:prstGeom prst="triangle">
              <a:avLst>
                <a:gd fmla="val 100000" name="adj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 rot="5400000">
              <a:off x="8561095" y="-393893"/>
              <a:ext cx="1463642" cy="2435467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316776" y="333786"/>
              <a:ext cx="2198753" cy="1927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8316775" y="333775"/>
              <a:ext cx="2606400" cy="192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900">
                  <a:solidFill>
                    <a:srgbClr val="0070C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criatividade pela amplitude de repertório, comunicação.</a:t>
              </a:r>
              <a:endParaRPr i="0" sz="21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6" name="Google Shape;1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5845" y="5830784"/>
            <a:ext cx="927388" cy="92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>
            <p:ph type="title"/>
          </p:nvPr>
        </p:nvSpPr>
        <p:spPr>
          <a:xfrm>
            <a:off x="838200" y="29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pt-BR">
                <a:solidFill>
                  <a:srgbClr val="0070C0"/>
                </a:solidFill>
              </a:rPr>
              <a:t>Aplicações </a:t>
            </a:r>
            <a:endParaRPr>
              <a:solidFill>
                <a:srgbClr val="0070C0"/>
              </a:solidFill>
            </a:endParaRPr>
          </a:p>
        </p:txBody>
      </p:sp>
      <p:grpSp>
        <p:nvGrpSpPr>
          <p:cNvPr id="202" name="Google Shape;202;p7"/>
          <p:cNvGrpSpPr/>
          <p:nvPr/>
        </p:nvGrpSpPr>
        <p:grpSpPr>
          <a:xfrm>
            <a:off x="980797" y="1925479"/>
            <a:ext cx="10515600" cy="3123258"/>
            <a:chOff x="918647" y="1573254"/>
            <a:chExt cx="10515600" cy="3123258"/>
          </a:xfrm>
        </p:grpSpPr>
        <p:sp>
          <p:nvSpPr>
            <p:cNvPr id="203" name="Google Shape;203;p7"/>
            <p:cNvSpPr/>
            <p:nvPr/>
          </p:nvSpPr>
          <p:spPr>
            <a:xfrm>
              <a:off x="918647" y="1573254"/>
              <a:ext cx="10515600" cy="99300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 txBox="1"/>
            <p:nvPr/>
          </p:nvSpPr>
          <p:spPr>
            <a:xfrm>
              <a:off x="967128" y="1621735"/>
              <a:ext cx="10418700" cy="89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Quadro interativo</a:t>
              </a:r>
              <a:r>
                <a:rPr b="1" i="0" lang="pt-BR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i="0" lang="pt-BR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desenvolvimento de atividades</a:t>
              </a: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desenhos, toque e </a:t>
              </a:r>
              <a:r>
                <a:rPr i="1"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feedback</a:t>
              </a: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entre outros.</a:t>
              </a:r>
              <a:endParaRPr i="0" sz="1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918647" y="2638383"/>
              <a:ext cx="10515600" cy="99300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967128" y="2686864"/>
              <a:ext cx="10418700" cy="89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Navegação na internet</a:t>
              </a:r>
              <a:r>
                <a:rPr b="1" i="0" lang="pt-BR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r>
                <a:rPr i="0" lang="pt-BR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acesso a sites</a:t>
              </a: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utilização de recursos digitais (como </a:t>
              </a:r>
              <a:r>
                <a:rPr i="1"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Jamboard</a:t>
              </a: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Miro, </a:t>
              </a:r>
              <a:r>
                <a:rPr i="1"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Frame VR</a:t>
              </a: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i="1"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Kahoot</a:t>
              </a: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!, etc). </a:t>
              </a:r>
              <a:endParaRPr i="0" sz="1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918647" y="3703512"/>
              <a:ext cx="10515600" cy="99300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967128" y="3751993"/>
              <a:ext cx="10418700" cy="89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Reprodução multimídia</a:t>
              </a:r>
              <a:r>
                <a:rPr b="1" i="0" lang="pt-BR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fotos, vídeos e jogos.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9" name="Google Shape;2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5845" y="5913909"/>
            <a:ext cx="927388" cy="92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2024-02-07T11:30:39Z</dcterms:created>
  <dc:creator>Lerica Maria Mendes Veloso</dc:creator>
</cp:coreProperties>
</file>