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265" r:id="rId47"/>
    <p:sldId id="266" r:id="rId48"/>
    <p:sldId id="267" r:id="rId49"/>
    <p:sldId id="268" r:id="rId50"/>
    <p:sldId id="269" r:id="rId51"/>
    <p:sldId id="270" r:id="rId52"/>
    <p:sldId id="271" r:id="rId53"/>
    <p:sldId id="272" r:id="rId54"/>
    <p:sldId id="273" r:id="rId55"/>
    <p:sldId id="274" r:id="rId56"/>
    <p:sldId id="275" r:id="rId57"/>
    <p:sldId id="276" r:id="rId58"/>
    <p:sldId id="277" r:id="rId59"/>
    <p:sldId id="278" r:id="rId60"/>
    <p:sldId id="279" r:id="rId61"/>
    <p:sldId id="280" r:id="rId62"/>
    <p:sldId id="281" r:id="rId6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Questrial" charset="1" panose="02000000000000000000"/>
      <p:regular r:id="rId10"/>
    </p:embeddedFont>
    <p:embeddedFont>
      <p:font typeface="TC Milo" charset="1" panose="00000000000000000000"/>
      <p:regular r:id="rId11"/>
    </p:embeddedFont>
    <p:embeddedFont>
      <p:font typeface="Gill Sans Bold" charset="1" panose="020B0802020104020203"/>
      <p:regular r:id="rId12"/>
    </p:embeddedFont>
    <p:embeddedFont>
      <p:font typeface="Gill Sans Bold Italics" charset="1" panose="020B0802020104090203"/>
      <p:regular r:id="rId13"/>
    </p:embeddedFont>
    <p:embeddedFont>
      <p:font typeface="Gill Sans Light" charset="1" panose="020B0302020104020203"/>
      <p:regular r:id="rId14"/>
    </p:embeddedFont>
    <p:embeddedFont>
      <p:font typeface="Gill Sans Light Italics" charset="1" panose="020B0302020104090203"/>
      <p:regular r:id="rId15"/>
    </p:embeddedFont>
    <p:embeddedFont>
      <p:font typeface="Gill Sans Medium" charset="1" panose="020B0602020104020203"/>
      <p:regular r:id="rId16"/>
    </p:embeddedFont>
    <p:embeddedFont>
      <p:font typeface="Gill Sans Medium Italics" charset="1" panose="020B0602020104090203"/>
      <p:regular r:id="rId17"/>
    </p:embeddedFont>
    <p:embeddedFont>
      <p:font typeface="Gill Sans Ultra-Bold" charset="1" panose="020B0904020104020203"/>
      <p:regular r:id="rId18"/>
    </p:embeddedFont>
    <p:embeddedFont>
      <p:font typeface="Gill Sans Heavy" charset="1" panose="020B0B04020104020203"/>
      <p:regular r:id="rId19"/>
    </p:embeddedFont>
    <p:embeddedFont>
      <p:font typeface="Montserrat" charset="1" panose="00000500000000000000"/>
      <p:regular r:id="rId20"/>
    </p:embeddedFont>
    <p:embeddedFont>
      <p:font typeface="Montserrat Bold" charset="1" panose="00000800000000000000"/>
      <p:regular r:id="rId21"/>
    </p:embeddedFont>
    <p:embeddedFont>
      <p:font typeface="Montserrat Italics" charset="1" panose="00000500000000000000"/>
      <p:regular r:id="rId22"/>
    </p:embeddedFont>
    <p:embeddedFont>
      <p:font typeface="Montserrat Bold Italics" charset="1" panose="00000800000000000000"/>
      <p:regular r:id="rId23"/>
    </p:embeddedFont>
    <p:embeddedFont>
      <p:font typeface="Montserrat Thin" charset="1" panose="00000300000000000000"/>
      <p:regular r:id="rId24"/>
    </p:embeddedFont>
    <p:embeddedFont>
      <p:font typeface="Montserrat Thin Italics" charset="1" panose="00000300000000000000"/>
      <p:regular r:id="rId25"/>
    </p:embeddedFont>
    <p:embeddedFont>
      <p:font typeface="Montserrat Extra-Light" charset="1" panose="00000300000000000000"/>
      <p:regular r:id="rId26"/>
    </p:embeddedFont>
    <p:embeddedFont>
      <p:font typeface="Montserrat Extra-Light Italics" charset="1" panose="00000300000000000000"/>
      <p:regular r:id="rId27"/>
    </p:embeddedFont>
    <p:embeddedFont>
      <p:font typeface="Montserrat Light" charset="1" panose="00000400000000000000"/>
      <p:regular r:id="rId28"/>
    </p:embeddedFont>
    <p:embeddedFont>
      <p:font typeface="Montserrat Light Italics" charset="1" panose="00000400000000000000"/>
      <p:regular r:id="rId29"/>
    </p:embeddedFont>
    <p:embeddedFont>
      <p:font typeface="Montserrat Medium" charset="1" panose="00000600000000000000"/>
      <p:regular r:id="rId30"/>
    </p:embeddedFont>
    <p:embeddedFont>
      <p:font typeface="Montserrat Medium Italics" charset="1" panose="00000600000000000000"/>
      <p:regular r:id="rId31"/>
    </p:embeddedFont>
    <p:embeddedFont>
      <p:font typeface="Montserrat Semi-Bold" charset="1" panose="00000700000000000000"/>
      <p:regular r:id="rId32"/>
    </p:embeddedFont>
    <p:embeddedFont>
      <p:font typeface="Montserrat Semi-Bold Italics" charset="1" panose="00000700000000000000"/>
      <p:regular r:id="rId33"/>
    </p:embeddedFont>
    <p:embeddedFont>
      <p:font typeface="Montserrat Ultra-Bold" charset="1" panose="00000900000000000000"/>
      <p:regular r:id="rId34"/>
    </p:embeddedFont>
    <p:embeddedFont>
      <p:font typeface="Montserrat Ultra-Bold Italics" charset="1" panose="00000900000000000000"/>
      <p:regular r:id="rId35"/>
    </p:embeddedFont>
    <p:embeddedFont>
      <p:font typeface="Montserrat Heavy" charset="1" panose="00000A00000000000000"/>
      <p:regular r:id="rId36"/>
    </p:embeddedFont>
    <p:embeddedFont>
      <p:font typeface="Montserrat Heavy Italics" charset="1" panose="00000A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slides/slide1.xml" Type="http://schemas.openxmlformats.org/officeDocument/2006/relationships/slide"/><Relationship Id="rId39" Target="slides/slide2.xml" Type="http://schemas.openxmlformats.org/officeDocument/2006/relationships/slide"/><Relationship Id="rId4" Target="theme/theme1.xml" Type="http://schemas.openxmlformats.org/officeDocument/2006/relationships/theme"/><Relationship Id="rId40" Target="slides/slide3.xml" Type="http://schemas.openxmlformats.org/officeDocument/2006/relationships/slide"/><Relationship Id="rId41" Target="slides/slide4.xml" Type="http://schemas.openxmlformats.org/officeDocument/2006/relationships/slide"/><Relationship Id="rId42" Target="slides/slide5.xml" Type="http://schemas.openxmlformats.org/officeDocument/2006/relationships/slide"/><Relationship Id="rId43" Target="slides/slide6.xml" Type="http://schemas.openxmlformats.org/officeDocument/2006/relationships/slide"/><Relationship Id="rId44" Target="slides/slide7.xml" Type="http://schemas.openxmlformats.org/officeDocument/2006/relationships/slide"/><Relationship Id="rId45" Target="slides/slide8.xml" Type="http://schemas.openxmlformats.org/officeDocument/2006/relationships/slide"/><Relationship Id="rId46" Target="slides/slide9.xml" Type="http://schemas.openxmlformats.org/officeDocument/2006/relationships/slide"/><Relationship Id="rId47" Target="slides/slide10.xml" Type="http://schemas.openxmlformats.org/officeDocument/2006/relationships/slide"/><Relationship Id="rId48" Target="slides/slide11.xml" Type="http://schemas.openxmlformats.org/officeDocument/2006/relationships/slide"/><Relationship Id="rId49" Target="slides/slide12.xml" Type="http://schemas.openxmlformats.org/officeDocument/2006/relationships/slide"/><Relationship Id="rId5" Target="tableStyles.xml" Type="http://schemas.openxmlformats.org/officeDocument/2006/relationships/tableStyles"/><Relationship Id="rId50" Target="slides/slide13.xml" Type="http://schemas.openxmlformats.org/officeDocument/2006/relationships/slide"/><Relationship Id="rId51" Target="slides/slide14.xml" Type="http://schemas.openxmlformats.org/officeDocument/2006/relationships/slide"/><Relationship Id="rId52" Target="slides/slide15.xml" Type="http://schemas.openxmlformats.org/officeDocument/2006/relationships/slide"/><Relationship Id="rId53" Target="slides/slide16.xml" Type="http://schemas.openxmlformats.org/officeDocument/2006/relationships/slide"/><Relationship Id="rId54" Target="slides/slide17.xml" Type="http://schemas.openxmlformats.org/officeDocument/2006/relationships/slide"/><Relationship Id="rId55" Target="slides/slide18.xml" Type="http://schemas.openxmlformats.org/officeDocument/2006/relationships/slide"/><Relationship Id="rId56" Target="slides/slide19.xml" Type="http://schemas.openxmlformats.org/officeDocument/2006/relationships/slide"/><Relationship Id="rId57" Target="slides/slide20.xml" Type="http://schemas.openxmlformats.org/officeDocument/2006/relationships/slide"/><Relationship Id="rId58" Target="slides/slide21.xml" Type="http://schemas.openxmlformats.org/officeDocument/2006/relationships/slide"/><Relationship Id="rId59" Target="slides/slide22.xml" Type="http://schemas.openxmlformats.org/officeDocument/2006/relationships/slide"/><Relationship Id="rId6" Target="fonts/font6.fntdata" Type="http://schemas.openxmlformats.org/officeDocument/2006/relationships/font"/><Relationship Id="rId60" Target="slides/slide23.xml" Type="http://schemas.openxmlformats.org/officeDocument/2006/relationships/slide"/><Relationship Id="rId61" Target="slides/slide24.xml" Type="http://schemas.openxmlformats.org/officeDocument/2006/relationships/slide"/><Relationship Id="rId62" Target="slides/slide25.xml" Type="http://schemas.openxmlformats.org/officeDocument/2006/relationships/slide"/><Relationship Id="rId63" Target="slides/slide26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.png" Type="http://schemas.openxmlformats.org/officeDocument/2006/relationships/image"/><Relationship Id="rId6" Target="../media/image39.pn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6.png" Type="http://schemas.openxmlformats.org/officeDocument/2006/relationships/image"/><Relationship Id="rId13" Target="../media/image7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2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5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.png" Type="http://schemas.openxmlformats.org/officeDocument/2006/relationships/image"/><Relationship Id="rId6" Target="../media/image32.jpe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29334">
            <a:off x="4024466" y="-1459783"/>
            <a:ext cx="3913235" cy="10025882"/>
          </a:xfrm>
          <a:custGeom>
            <a:avLst/>
            <a:gdLst/>
            <a:ahLst/>
            <a:cxnLst/>
            <a:rect r="r" b="b" t="t" l="l"/>
            <a:pathLst>
              <a:path h="10025882" w="3913235">
                <a:moveTo>
                  <a:pt x="3913235" y="0"/>
                </a:moveTo>
                <a:lnTo>
                  <a:pt x="0" y="0"/>
                </a:lnTo>
                <a:lnTo>
                  <a:pt x="0" y="10025882"/>
                </a:lnTo>
                <a:lnTo>
                  <a:pt x="3913235" y="10025882"/>
                </a:lnTo>
                <a:lnTo>
                  <a:pt x="3913235" y="0"/>
                </a:lnTo>
                <a:close/>
              </a:path>
            </a:pathLst>
          </a:custGeom>
          <a:blipFill>
            <a:blip r:embed="rId3"/>
            <a:stretch>
              <a:fillRect l="-48370" t="0" r="-43462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113305" y="1184502"/>
            <a:ext cx="2387716" cy="2387706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17" t="-7041" r="-15736" b="-6287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true" rot="-5218541">
            <a:off x="8882611" y="1357720"/>
            <a:ext cx="4461387" cy="11430272"/>
          </a:xfrm>
          <a:custGeom>
            <a:avLst/>
            <a:gdLst/>
            <a:ahLst/>
            <a:cxnLst/>
            <a:rect r="r" b="b" t="t" l="l"/>
            <a:pathLst>
              <a:path h="11430272" w="4461387">
                <a:moveTo>
                  <a:pt x="4461387" y="11430272"/>
                </a:moveTo>
                <a:lnTo>
                  <a:pt x="0" y="11430272"/>
                </a:lnTo>
                <a:lnTo>
                  <a:pt x="0" y="0"/>
                </a:lnTo>
                <a:lnTo>
                  <a:pt x="4461387" y="0"/>
                </a:lnTo>
                <a:lnTo>
                  <a:pt x="4461387" y="11430272"/>
                </a:lnTo>
                <a:close/>
              </a:path>
            </a:pathLst>
          </a:custGeom>
          <a:blipFill>
            <a:blip r:embed="rId3"/>
            <a:stretch>
              <a:fillRect l="-48370" t="0" r="-43462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003903" y="6902838"/>
            <a:ext cx="4771191" cy="2845373"/>
            <a:chOff x="0" y="0"/>
            <a:chExt cx="1256610" cy="74939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6610" cy="749399"/>
            </a:xfrm>
            <a:custGeom>
              <a:avLst/>
              <a:gdLst/>
              <a:ahLst/>
              <a:cxnLst/>
              <a:rect r="r" b="b" t="t" l="l"/>
              <a:pathLst>
                <a:path h="749399" w="1256610">
                  <a:moveTo>
                    <a:pt x="82755" y="0"/>
                  </a:moveTo>
                  <a:lnTo>
                    <a:pt x="1173855" y="0"/>
                  </a:lnTo>
                  <a:cubicBezTo>
                    <a:pt x="1219559" y="0"/>
                    <a:pt x="1256610" y="37050"/>
                    <a:pt x="1256610" y="82755"/>
                  </a:cubicBezTo>
                  <a:lnTo>
                    <a:pt x="1256610" y="666644"/>
                  </a:lnTo>
                  <a:cubicBezTo>
                    <a:pt x="1256610" y="688592"/>
                    <a:pt x="1247891" y="709641"/>
                    <a:pt x="1232372" y="725160"/>
                  </a:cubicBezTo>
                  <a:cubicBezTo>
                    <a:pt x="1216852" y="740680"/>
                    <a:pt x="1195803" y="749399"/>
                    <a:pt x="1173855" y="749399"/>
                  </a:cubicBezTo>
                  <a:lnTo>
                    <a:pt x="82755" y="749399"/>
                  </a:lnTo>
                  <a:cubicBezTo>
                    <a:pt x="37050" y="749399"/>
                    <a:pt x="0" y="712348"/>
                    <a:pt x="0" y="666644"/>
                  </a:cubicBezTo>
                  <a:lnTo>
                    <a:pt x="0" y="82755"/>
                  </a:lnTo>
                  <a:cubicBezTo>
                    <a:pt x="0" y="60807"/>
                    <a:pt x="8719" y="39758"/>
                    <a:pt x="24238" y="24238"/>
                  </a:cubicBezTo>
                  <a:cubicBezTo>
                    <a:pt x="39758" y="8719"/>
                    <a:pt x="60807" y="0"/>
                    <a:pt x="8275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38100"/>
              <a:ext cx="1256610" cy="7112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57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230514">
            <a:off x="1169108" y="5888195"/>
            <a:ext cx="4094501" cy="878457"/>
          </a:xfrm>
          <a:custGeom>
            <a:avLst/>
            <a:gdLst/>
            <a:ahLst/>
            <a:cxnLst/>
            <a:rect r="r" b="b" t="t" l="l"/>
            <a:pathLst>
              <a:path h="878457" w="4094501">
                <a:moveTo>
                  <a:pt x="0" y="0"/>
                </a:moveTo>
                <a:lnTo>
                  <a:pt x="4094501" y="0"/>
                </a:lnTo>
                <a:lnTo>
                  <a:pt x="4094501" y="878456"/>
                </a:lnTo>
                <a:lnTo>
                  <a:pt x="0" y="87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181720">
            <a:off x="14659313" y="1477353"/>
            <a:ext cx="2033734" cy="1494795"/>
          </a:xfrm>
          <a:custGeom>
            <a:avLst/>
            <a:gdLst/>
            <a:ahLst/>
            <a:cxnLst/>
            <a:rect r="r" b="b" t="t" l="l"/>
            <a:pathLst>
              <a:path h="1494795" w="2033734">
                <a:moveTo>
                  <a:pt x="0" y="0"/>
                </a:moveTo>
                <a:lnTo>
                  <a:pt x="2033735" y="0"/>
                </a:lnTo>
                <a:lnTo>
                  <a:pt x="2033735" y="1494795"/>
                </a:lnTo>
                <a:lnTo>
                  <a:pt x="0" y="14947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39442">
            <a:off x="11343741" y="2113387"/>
            <a:ext cx="4033257" cy="2632238"/>
          </a:xfrm>
          <a:custGeom>
            <a:avLst/>
            <a:gdLst/>
            <a:ahLst/>
            <a:cxnLst/>
            <a:rect r="r" b="b" t="t" l="l"/>
            <a:pathLst>
              <a:path h="2632238" w="4033257">
                <a:moveTo>
                  <a:pt x="0" y="0"/>
                </a:moveTo>
                <a:lnTo>
                  <a:pt x="4033256" y="0"/>
                </a:lnTo>
                <a:lnTo>
                  <a:pt x="4033256" y="2632238"/>
                </a:lnTo>
                <a:lnTo>
                  <a:pt x="0" y="26322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190777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198524">
            <a:off x="6231538" y="5953302"/>
            <a:ext cx="9106106" cy="2343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442"/>
              </a:lnSpc>
            </a:pPr>
            <a:r>
              <a:rPr lang="en-US" sz="17100">
                <a:solidFill>
                  <a:srgbClr val="000000"/>
                </a:solidFill>
                <a:latin typeface="TC Milo"/>
              </a:rPr>
              <a:t>uma live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175002">
            <a:off x="10348253" y="7834564"/>
            <a:ext cx="1312987" cy="434073"/>
          </a:xfrm>
          <a:custGeom>
            <a:avLst/>
            <a:gdLst/>
            <a:ahLst/>
            <a:cxnLst/>
            <a:rect r="r" b="b" t="t" l="l"/>
            <a:pathLst>
              <a:path h="434073" w="1312987">
                <a:moveTo>
                  <a:pt x="0" y="0"/>
                </a:moveTo>
                <a:lnTo>
                  <a:pt x="1312987" y="0"/>
                </a:lnTo>
                <a:lnTo>
                  <a:pt x="1312987" y="434073"/>
                </a:lnTo>
                <a:lnTo>
                  <a:pt x="0" y="434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1152" t="-1308" r="0" b="-1308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240570" y="7084712"/>
            <a:ext cx="2142475" cy="2113831"/>
            <a:chOff x="0" y="0"/>
            <a:chExt cx="2856634" cy="28184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1166" y="0"/>
              <a:ext cx="2734302" cy="2512529"/>
            </a:xfrm>
            <a:custGeom>
              <a:avLst/>
              <a:gdLst/>
              <a:ahLst/>
              <a:cxnLst/>
              <a:rect r="r" b="b" t="t" l="l"/>
              <a:pathLst>
                <a:path h="2512529" w="2734302">
                  <a:moveTo>
                    <a:pt x="0" y="0"/>
                  </a:moveTo>
                  <a:lnTo>
                    <a:pt x="2734302" y="0"/>
                  </a:lnTo>
                  <a:lnTo>
                    <a:pt x="2734302" y="2512529"/>
                  </a:lnTo>
                  <a:lnTo>
                    <a:pt x="0" y="2512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-29171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41014" y="2474429"/>
              <a:ext cx="2787074" cy="2388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91"/>
                </a:lnSpc>
              </a:pPr>
              <a:r>
                <a:rPr lang="en-US" sz="993">
                  <a:solidFill>
                    <a:srgbClr val="007DC4"/>
                  </a:solidFill>
                  <a:latin typeface="Gill Sans Bold"/>
                </a:rPr>
                <a:t>LABORATÓRIO MULTIUSUÁRIO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2645624"/>
              <a:ext cx="2856634" cy="1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93"/>
                </a:lnSpc>
              </a:pPr>
              <a:r>
                <a:rPr lang="en-US" sz="709">
                  <a:solidFill>
                    <a:srgbClr val="007DC4"/>
                  </a:solidFill>
                  <a:latin typeface="Gill Sans Bold"/>
                </a:rPr>
                <a:t>DE TECNOLOGIAS DIGITAIS NA EDUCAÇÃO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-182868">
            <a:off x="2094972" y="2623178"/>
            <a:ext cx="8341052" cy="207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401"/>
              </a:lnSpc>
            </a:pPr>
            <a:r>
              <a:rPr lang="en-US" sz="15099">
                <a:solidFill>
                  <a:srgbClr val="000000"/>
                </a:solidFill>
                <a:latin typeface="TC Milo"/>
              </a:rPr>
              <a:t>como fazer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962846"/>
            <a:ext cx="3932142" cy="1122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6"/>
              </a:lnSpc>
            </a:pPr>
            <a:r>
              <a:rPr lang="en-US" sz="2554">
                <a:solidFill>
                  <a:srgbClr val="F2F2F2"/>
                </a:solidFill>
                <a:latin typeface="Questrial"/>
              </a:rPr>
              <a:t>por </a:t>
            </a:r>
          </a:p>
          <a:p>
            <a:pPr algn="l">
              <a:lnSpc>
                <a:spcPts val="2452"/>
              </a:lnSpc>
            </a:pPr>
            <a:r>
              <a:rPr lang="en-US" sz="2554">
                <a:solidFill>
                  <a:srgbClr val="F2F2F2"/>
                </a:solidFill>
                <a:latin typeface="Questrial"/>
              </a:rPr>
              <a:t>Andrey Guilherme e Marcelo Matheus</a:t>
            </a:r>
          </a:p>
        </p:txBody>
      </p:sp>
      <p:sp>
        <p:nvSpPr>
          <p:cNvPr name="TextBox 21" id="21"/>
          <p:cNvSpPr txBox="true"/>
          <p:nvPr/>
        </p:nvSpPr>
        <p:spPr>
          <a:xfrm rot="198524">
            <a:off x="10065280" y="7899017"/>
            <a:ext cx="289594" cy="343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57"/>
              </a:lnSpc>
            </a:pPr>
            <a:r>
              <a:rPr lang="en-US" sz="2507">
                <a:solidFill>
                  <a:srgbClr val="000000"/>
                </a:solidFill>
                <a:latin typeface="TC Milo"/>
              </a:rPr>
              <a:t>no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756436" y="6570040"/>
            <a:ext cx="7241367" cy="7241338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17" t="-7041" r="-15736" b="-6287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998595" y="1873323"/>
            <a:ext cx="16260705" cy="7749242"/>
          </a:xfrm>
          <a:custGeom>
            <a:avLst/>
            <a:gdLst/>
            <a:ahLst/>
            <a:cxnLst/>
            <a:rect r="r" b="b" t="t" l="l"/>
            <a:pathLst>
              <a:path h="7749242" w="16260705">
                <a:moveTo>
                  <a:pt x="0" y="0"/>
                </a:moveTo>
                <a:lnTo>
                  <a:pt x="16260705" y="0"/>
                </a:lnTo>
                <a:lnTo>
                  <a:pt x="16260705" y="7749242"/>
                </a:lnTo>
                <a:lnTo>
                  <a:pt x="0" y="7749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3 YOUTUBE STUDIO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ENTENDA A PLATAFORMA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749090" y="1028700"/>
            <a:ext cx="690766" cy="589035"/>
          </a:xfrm>
          <a:custGeom>
            <a:avLst/>
            <a:gdLst/>
            <a:ahLst/>
            <a:cxnLst/>
            <a:rect r="r" b="b" t="t" l="l"/>
            <a:pathLst>
              <a:path h="589035" w="690766">
                <a:moveTo>
                  <a:pt x="0" y="0"/>
                </a:moveTo>
                <a:lnTo>
                  <a:pt x="690766" y="0"/>
                </a:lnTo>
                <a:lnTo>
                  <a:pt x="690766" y="589035"/>
                </a:lnTo>
                <a:lnTo>
                  <a:pt x="0" y="589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42928" y="1041313"/>
            <a:ext cx="8716372" cy="932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000">
                <a:solidFill>
                  <a:srgbClr val="E62323"/>
                </a:solidFill>
                <a:latin typeface="Montserrat Bold"/>
              </a:rPr>
              <a:t>VAMOS CONFIGURAR A LIVE DIRETAMENTE NO STREAMYARD, ESTE TÓPICO É APENAS PARA FINS DIDÁTICOS</a:t>
            </a:r>
          </a:p>
          <a:p>
            <a:pPr algn="l">
              <a:lnSpc>
                <a:spcPts val="248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2067" y="2952369"/>
            <a:ext cx="15260773" cy="4191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Para acessar o StreamYard, entre no link: </a:t>
            </a:r>
            <a:r>
              <a:rPr lang="en-US" sz="2599">
                <a:solidFill>
                  <a:srgbClr val="FFFFFF"/>
                </a:solidFill>
                <a:latin typeface="Montserrat Bold"/>
              </a:rPr>
              <a:t>https://streamyard.com/</a:t>
            </a:r>
          </a:p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Ou pesquise no Google por StreamYard.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No StreamYard é possível: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Agendar transmissões ao vivo no Youtube e outras plataformas;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Agendar estreia de vídeos no Youtube;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Realizar reuniões em várias plataformas e deixar o vídeo como privado ou não listado;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Configurar “thumbnail” da transmissão, descrição e título.</a:t>
            </a:r>
          </a:p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 </a:t>
            </a: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45240" y="1967331"/>
            <a:ext cx="15134428" cy="8134755"/>
          </a:xfrm>
          <a:custGeom>
            <a:avLst/>
            <a:gdLst/>
            <a:ahLst/>
            <a:cxnLst/>
            <a:rect r="r" b="b" t="t" l="l"/>
            <a:pathLst>
              <a:path h="8134755" w="15134428">
                <a:moveTo>
                  <a:pt x="0" y="0"/>
                </a:moveTo>
                <a:lnTo>
                  <a:pt x="15134427" y="0"/>
                </a:lnTo>
                <a:lnTo>
                  <a:pt x="15134427" y="8134754"/>
                </a:lnTo>
                <a:lnTo>
                  <a:pt x="0" y="8134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6786" y="2017026"/>
            <a:ext cx="15134428" cy="8134755"/>
          </a:xfrm>
          <a:custGeom>
            <a:avLst/>
            <a:gdLst/>
            <a:ahLst/>
            <a:cxnLst/>
            <a:rect r="r" b="b" t="t" l="l"/>
            <a:pathLst>
              <a:path h="8134755" w="15134428">
                <a:moveTo>
                  <a:pt x="0" y="0"/>
                </a:moveTo>
                <a:lnTo>
                  <a:pt x="15134428" y="0"/>
                </a:lnTo>
                <a:lnTo>
                  <a:pt x="15134428" y="8134755"/>
                </a:lnTo>
                <a:lnTo>
                  <a:pt x="0" y="8134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6786" y="2017026"/>
            <a:ext cx="15134428" cy="8134755"/>
          </a:xfrm>
          <a:custGeom>
            <a:avLst/>
            <a:gdLst/>
            <a:ahLst/>
            <a:cxnLst/>
            <a:rect r="r" b="b" t="t" l="l"/>
            <a:pathLst>
              <a:path h="8134755" w="15134428">
                <a:moveTo>
                  <a:pt x="0" y="0"/>
                </a:moveTo>
                <a:lnTo>
                  <a:pt x="15134428" y="0"/>
                </a:lnTo>
                <a:lnTo>
                  <a:pt x="15134428" y="8134755"/>
                </a:lnTo>
                <a:lnTo>
                  <a:pt x="0" y="8134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6786" y="2025043"/>
            <a:ext cx="15119512" cy="8126738"/>
          </a:xfrm>
          <a:custGeom>
            <a:avLst/>
            <a:gdLst/>
            <a:ahLst/>
            <a:cxnLst/>
            <a:rect r="r" b="b" t="t" l="l"/>
            <a:pathLst>
              <a:path h="8126738" w="15119512">
                <a:moveTo>
                  <a:pt x="0" y="0"/>
                </a:moveTo>
                <a:lnTo>
                  <a:pt x="15119513" y="0"/>
                </a:lnTo>
                <a:lnTo>
                  <a:pt x="15119513" y="8126738"/>
                </a:lnTo>
                <a:lnTo>
                  <a:pt x="0" y="8126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85132" y="5105662"/>
            <a:ext cx="11917736" cy="4696645"/>
          </a:xfrm>
          <a:custGeom>
            <a:avLst/>
            <a:gdLst/>
            <a:ahLst/>
            <a:cxnLst/>
            <a:rect r="r" b="b" t="t" l="l"/>
            <a:pathLst>
              <a:path h="4696645" w="11917736">
                <a:moveTo>
                  <a:pt x="0" y="0"/>
                </a:moveTo>
                <a:lnTo>
                  <a:pt x="11917736" y="0"/>
                </a:lnTo>
                <a:lnTo>
                  <a:pt x="11917736" y="4696645"/>
                </a:lnTo>
                <a:lnTo>
                  <a:pt x="0" y="4696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85132" y="2342777"/>
            <a:ext cx="11917736" cy="2286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"/>
              </a:rPr>
              <a:t>Ao criar a transmissão, é possível:</a:t>
            </a:r>
          </a:p>
          <a:p>
            <a:pPr algn="l"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Arimo"/>
              </a:rPr>
              <a:t>Editar a transmissão;</a:t>
            </a:r>
          </a:p>
          <a:p>
            <a:pPr algn="l"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Arimo"/>
              </a:rPr>
              <a:t>Convidar participantes;</a:t>
            </a:r>
          </a:p>
          <a:p>
            <a:pPr algn="l"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Arimo"/>
              </a:rPr>
              <a:t>Ver no Youtube;</a:t>
            </a:r>
          </a:p>
          <a:p>
            <a:pPr algn="l"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Arimo"/>
              </a:rPr>
              <a:t>Excluir transmissão.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38220" y="3958840"/>
            <a:ext cx="5624288" cy="5947407"/>
          </a:xfrm>
          <a:custGeom>
            <a:avLst/>
            <a:gdLst/>
            <a:ahLst/>
            <a:cxnLst/>
            <a:rect r="r" b="b" t="t" l="l"/>
            <a:pathLst>
              <a:path h="5947407" w="5624288">
                <a:moveTo>
                  <a:pt x="0" y="0"/>
                </a:moveTo>
                <a:lnTo>
                  <a:pt x="5624288" y="0"/>
                </a:lnTo>
                <a:lnTo>
                  <a:pt x="5624288" y="5947407"/>
                </a:lnTo>
                <a:lnTo>
                  <a:pt x="0" y="5947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86023" y="2243905"/>
            <a:ext cx="11915955" cy="1372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"/>
              </a:rPr>
              <a:t>Entrando no estúdio, o StreamYard irá pedir permissão para acessar o microfone e a câmera do computador. Escreva o nome a ser exibido, aceite a solicitação e clique em</a:t>
            </a:r>
            <a:r>
              <a:rPr lang="en-US" sz="2599">
                <a:solidFill>
                  <a:srgbClr val="FFFFFF"/>
                </a:solidFill>
                <a:latin typeface="Arimo Bold"/>
              </a:rPr>
              <a:t> Entrar no estúdio.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38220" y="3958840"/>
            <a:ext cx="5624288" cy="5947407"/>
          </a:xfrm>
          <a:custGeom>
            <a:avLst/>
            <a:gdLst/>
            <a:ahLst/>
            <a:cxnLst/>
            <a:rect r="r" b="b" t="t" l="l"/>
            <a:pathLst>
              <a:path h="5947407" w="5624288">
                <a:moveTo>
                  <a:pt x="0" y="0"/>
                </a:moveTo>
                <a:lnTo>
                  <a:pt x="5624288" y="0"/>
                </a:lnTo>
                <a:lnTo>
                  <a:pt x="5624288" y="5947407"/>
                </a:lnTo>
                <a:lnTo>
                  <a:pt x="0" y="5947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72631" y="2294199"/>
            <a:ext cx="7343955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 Bold"/>
              </a:rPr>
              <a:t>PAINEL DE TRANSMISSÃO DO STREAMYARD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421753" y="2963360"/>
            <a:ext cx="13457222" cy="7233257"/>
          </a:xfrm>
          <a:custGeom>
            <a:avLst/>
            <a:gdLst/>
            <a:ahLst/>
            <a:cxnLst/>
            <a:rect r="r" b="b" t="t" l="l"/>
            <a:pathLst>
              <a:path h="7233257" w="13457222">
                <a:moveTo>
                  <a:pt x="0" y="0"/>
                </a:moveTo>
                <a:lnTo>
                  <a:pt x="13457222" y="0"/>
                </a:lnTo>
                <a:lnTo>
                  <a:pt x="13457222" y="7233257"/>
                </a:lnTo>
                <a:lnTo>
                  <a:pt x="0" y="72332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5131" y="3423339"/>
            <a:ext cx="16738956" cy="509136"/>
          </a:xfrm>
          <a:custGeom>
            <a:avLst/>
            <a:gdLst/>
            <a:ahLst/>
            <a:cxnLst/>
            <a:rect r="r" b="b" t="t" l="l"/>
            <a:pathLst>
              <a:path h="509136" w="16738956">
                <a:moveTo>
                  <a:pt x="0" y="0"/>
                </a:moveTo>
                <a:lnTo>
                  <a:pt x="16738956" y="0"/>
                </a:lnTo>
                <a:lnTo>
                  <a:pt x="16738956" y="509136"/>
                </a:lnTo>
                <a:lnTo>
                  <a:pt x="0" y="509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258316" y="2524189"/>
            <a:ext cx="3771369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 Bold"/>
              </a:rPr>
              <a:t>BARRA DE CONTROLE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50136" y="5220861"/>
            <a:ext cx="12387728" cy="2286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Permite visualizar o título da transmissão;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Editar as informações como título, descrição, horário e miniatura;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Acompanhar qual o horário de agendamento da transmissão e quanto tempo de transmissão já passou;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É possível também clicar no botão </a:t>
            </a:r>
            <a:r>
              <a:rPr lang="en-US" sz="2600">
                <a:solidFill>
                  <a:srgbClr val="FFFFFF"/>
                </a:solidFill>
                <a:latin typeface="Arimo Bold"/>
              </a:rPr>
              <a:t>Transmitir ao vivo</a:t>
            </a:r>
            <a:r>
              <a:rPr lang="en-US" sz="2600">
                <a:solidFill>
                  <a:srgbClr val="FFFFFF"/>
                </a:solidFill>
                <a:latin typeface="Arimo"/>
              </a:rPr>
              <a:t> para iniciar a live.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25569" y="2136843"/>
            <a:ext cx="4351151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 Bold"/>
              </a:rPr>
              <a:t>PALCO E FILA DE ESPERA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609866" y="3413339"/>
            <a:ext cx="7394292" cy="548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O palco é onde os participantes da transmissão estarão para aparecer na live;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Quem está na fila de espera consegue ouvir quem está no palco, mas o microfone é desativado;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Ao entrar no estúdio do StreamYard, os participantes entram automaticamente na fila de espera e só conseguem entrar no palco quando o administrador da transmissão clicar em </a:t>
            </a:r>
            <a:r>
              <a:rPr lang="en-US" sz="2600">
                <a:solidFill>
                  <a:srgbClr val="FFFFFF"/>
                </a:solidFill>
                <a:latin typeface="Arimo Bold"/>
              </a:rPr>
              <a:t>Adicionar ao palco</a:t>
            </a:r>
            <a:r>
              <a:rPr lang="en-US" sz="2600">
                <a:solidFill>
                  <a:srgbClr val="FFFFFF"/>
                </a:solidFill>
                <a:latin typeface="Arimo"/>
              </a:rPr>
              <a:t>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357075" y="2930258"/>
            <a:ext cx="10252791" cy="6519873"/>
          </a:xfrm>
          <a:custGeom>
            <a:avLst/>
            <a:gdLst/>
            <a:ahLst/>
            <a:cxnLst/>
            <a:rect r="r" b="b" t="t" l="l"/>
            <a:pathLst>
              <a:path h="6519873" w="10252791">
                <a:moveTo>
                  <a:pt x="0" y="0"/>
                </a:moveTo>
                <a:lnTo>
                  <a:pt x="10252791" y="0"/>
                </a:lnTo>
                <a:lnTo>
                  <a:pt x="10252791" y="6519872"/>
                </a:lnTo>
                <a:lnTo>
                  <a:pt x="0" y="6519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911133">
            <a:off x="5607666" y="143731"/>
            <a:ext cx="3416424" cy="4960325"/>
          </a:xfrm>
          <a:custGeom>
            <a:avLst/>
            <a:gdLst/>
            <a:ahLst/>
            <a:cxnLst/>
            <a:rect r="r" b="b" t="t" l="l"/>
            <a:pathLst>
              <a:path h="4960325" w="3416424">
                <a:moveTo>
                  <a:pt x="3416424" y="0"/>
                </a:moveTo>
                <a:lnTo>
                  <a:pt x="0" y="0"/>
                </a:lnTo>
                <a:lnTo>
                  <a:pt x="0" y="4960326"/>
                </a:lnTo>
                <a:lnTo>
                  <a:pt x="3416424" y="4960326"/>
                </a:lnTo>
                <a:lnTo>
                  <a:pt x="341642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-5218541">
            <a:off x="12031482" y="229541"/>
            <a:ext cx="3167420" cy="8115072"/>
          </a:xfrm>
          <a:custGeom>
            <a:avLst/>
            <a:gdLst/>
            <a:ahLst/>
            <a:cxnLst/>
            <a:rect r="r" b="b" t="t" l="l"/>
            <a:pathLst>
              <a:path h="8115072" w="3167420">
                <a:moveTo>
                  <a:pt x="3167420" y="8115072"/>
                </a:moveTo>
                <a:lnTo>
                  <a:pt x="0" y="8115072"/>
                </a:lnTo>
                <a:lnTo>
                  <a:pt x="0" y="0"/>
                </a:lnTo>
                <a:lnTo>
                  <a:pt x="3167420" y="0"/>
                </a:lnTo>
                <a:lnTo>
                  <a:pt x="3167420" y="8115072"/>
                </a:lnTo>
                <a:close/>
              </a:path>
            </a:pathLst>
          </a:custGeom>
          <a:blipFill>
            <a:blip r:embed="rId4"/>
            <a:stretch>
              <a:fillRect l="-48370" t="0" r="-43462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0630394">
            <a:off x="5410795" y="4378217"/>
            <a:ext cx="3715808" cy="797210"/>
          </a:xfrm>
          <a:custGeom>
            <a:avLst/>
            <a:gdLst/>
            <a:ahLst/>
            <a:cxnLst/>
            <a:rect r="r" b="b" t="t" l="l"/>
            <a:pathLst>
              <a:path h="797210" w="3715808">
                <a:moveTo>
                  <a:pt x="3715808" y="797210"/>
                </a:moveTo>
                <a:lnTo>
                  <a:pt x="0" y="797210"/>
                </a:lnTo>
                <a:lnTo>
                  <a:pt x="0" y="0"/>
                </a:lnTo>
                <a:lnTo>
                  <a:pt x="3715808" y="0"/>
                </a:lnTo>
                <a:lnTo>
                  <a:pt x="3715808" y="79721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4349077">
            <a:off x="10473620" y="1114129"/>
            <a:ext cx="1261339" cy="1692242"/>
          </a:xfrm>
          <a:custGeom>
            <a:avLst/>
            <a:gdLst/>
            <a:ahLst/>
            <a:cxnLst/>
            <a:rect r="r" b="b" t="t" l="l"/>
            <a:pathLst>
              <a:path h="1692242" w="1261339">
                <a:moveTo>
                  <a:pt x="1261340" y="1692241"/>
                </a:moveTo>
                <a:lnTo>
                  <a:pt x="0" y="1692241"/>
                </a:lnTo>
                <a:lnTo>
                  <a:pt x="0" y="0"/>
                </a:lnTo>
                <a:lnTo>
                  <a:pt x="1261340" y="0"/>
                </a:lnTo>
                <a:lnTo>
                  <a:pt x="1261340" y="1692241"/>
                </a:lnTo>
                <a:close/>
              </a:path>
            </a:pathLst>
          </a:custGeom>
          <a:blipFill>
            <a:blip r:embed="rId7"/>
            <a:stretch>
              <a:fillRect l="-15964" t="-5354" r="-8780" b="-11601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761446" y="6214184"/>
            <a:ext cx="793073" cy="774237"/>
            <a:chOff x="0" y="0"/>
            <a:chExt cx="1057431" cy="103231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57431" cy="1032317"/>
            </a:xfrm>
            <a:custGeom>
              <a:avLst/>
              <a:gdLst/>
              <a:ahLst/>
              <a:cxnLst/>
              <a:rect r="r" b="b" t="t" l="l"/>
              <a:pathLst>
                <a:path h="1032317" w="1057431">
                  <a:moveTo>
                    <a:pt x="0" y="0"/>
                  </a:moveTo>
                  <a:lnTo>
                    <a:pt x="1057431" y="0"/>
                  </a:lnTo>
                  <a:lnTo>
                    <a:pt x="1057431" y="1032317"/>
                  </a:lnTo>
                  <a:lnTo>
                    <a:pt x="0" y="1032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37909"/>
              <a:ext cx="1057431" cy="7764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88"/>
                </a:lnSpc>
              </a:pPr>
              <a:r>
                <a:rPr lang="en-US" sz="4105">
                  <a:solidFill>
                    <a:srgbClr val="ECE8DF"/>
                  </a:solidFill>
                  <a:latin typeface="TC Milo"/>
                </a:rPr>
                <a:t>01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5761446" y="7367203"/>
            <a:ext cx="793073" cy="774237"/>
            <a:chOff x="0" y="0"/>
            <a:chExt cx="1057431" cy="10323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57431" cy="1032317"/>
            </a:xfrm>
            <a:custGeom>
              <a:avLst/>
              <a:gdLst/>
              <a:ahLst/>
              <a:cxnLst/>
              <a:rect r="r" b="b" t="t" l="l"/>
              <a:pathLst>
                <a:path h="1032317" w="1057431">
                  <a:moveTo>
                    <a:pt x="0" y="0"/>
                  </a:moveTo>
                  <a:lnTo>
                    <a:pt x="1057431" y="0"/>
                  </a:lnTo>
                  <a:lnTo>
                    <a:pt x="1057431" y="1032317"/>
                  </a:lnTo>
                  <a:lnTo>
                    <a:pt x="0" y="1032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137909"/>
              <a:ext cx="1057431" cy="7764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88"/>
                </a:lnSpc>
              </a:pPr>
              <a:r>
                <a:rPr lang="en-US" sz="4105">
                  <a:solidFill>
                    <a:srgbClr val="ECE8DF"/>
                  </a:solidFill>
                  <a:latin typeface="TC Milo"/>
                </a:rPr>
                <a:t>02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761446" y="8519326"/>
            <a:ext cx="793073" cy="774237"/>
            <a:chOff x="0" y="0"/>
            <a:chExt cx="1057431" cy="103231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57431" cy="1032317"/>
            </a:xfrm>
            <a:custGeom>
              <a:avLst/>
              <a:gdLst/>
              <a:ahLst/>
              <a:cxnLst/>
              <a:rect r="r" b="b" t="t" l="l"/>
              <a:pathLst>
                <a:path h="1032317" w="1057431">
                  <a:moveTo>
                    <a:pt x="0" y="0"/>
                  </a:moveTo>
                  <a:lnTo>
                    <a:pt x="1057431" y="0"/>
                  </a:lnTo>
                  <a:lnTo>
                    <a:pt x="1057431" y="1032317"/>
                  </a:lnTo>
                  <a:lnTo>
                    <a:pt x="0" y="1032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137909"/>
              <a:ext cx="1057431" cy="7764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88"/>
                </a:lnSpc>
              </a:pPr>
              <a:r>
                <a:rPr lang="en-US" sz="4105">
                  <a:solidFill>
                    <a:srgbClr val="ECE8DF"/>
                  </a:solidFill>
                  <a:latin typeface="TC Milo"/>
                </a:rPr>
                <a:t>03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526719" y="6214184"/>
            <a:ext cx="793073" cy="774237"/>
            <a:chOff x="0" y="0"/>
            <a:chExt cx="1057431" cy="103231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57431" cy="1032317"/>
            </a:xfrm>
            <a:custGeom>
              <a:avLst/>
              <a:gdLst/>
              <a:ahLst/>
              <a:cxnLst/>
              <a:rect r="r" b="b" t="t" l="l"/>
              <a:pathLst>
                <a:path h="1032317" w="1057431">
                  <a:moveTo>
                    <a:pt x="0" y="0"/>
                  </a:moveTo>
                  <a:lnTo>
                    <a:pt x="1057431" y="0"/>
                  </a:lnTo>
                  <a:lnTo>
                    <a:pt x="1057431" y="1032317"/>
                  </a:lnTo>
                  <a:lnTo>
                    <a:pt x="0" y="1032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0" y="137909"/>
              <a:ext cx="1057431" cy="7764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88"/>
                </a:lnSpc>
              </a:pPr>
              <a:r>
                <a:rPr lang="en-US" sz="4105">
                  <a:solidFill>
                    <a:srgbClr val="ECE8DF"/>
                  </a:solidFill>
                  <a:latin typeface="TC Milo"/>
                </a:rPr>
                <a:t>04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526719" y="7366308"/>
            <a:ext cx="793073" cy="774237"/>
            <a:chOff x="0" y="0"/>
            <a:chExt cx="1057431" cy="103231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57431" cy="1032317"/>
            </a:xfrm>
            <a:custGeom>
              <a:avLst/>
              <a:gdLst/>
              <a:ahLst/>
              <a:cxnLst/>
              <a:rect r="r" b="b" t="t" l="l"/>
              <a:pathLst>
                <a:path h="1032317" w="1057431">
                  <a:moveTo>
                    <a:pt x="0" y="0"/>
                  </a:moveTo>
                  <a:lnTo>
                    <a:pt x="1057431" y="0"/>
                  </a:lnTo>
                  <a:lnTo>
                    <a:pt x="1057431" y="1032317"/>
                  </a:lnTo>
                  <a:lnTo>
                    <a:pt x="0" y="1032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0" y="137909"/>
              <a:ext cx="1057431" cy="7764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88"/>
                </a:lnSpc>
              </a:pPr>
              <a:r>
                <a:rPr lang="en-US" sz="4105">
                  <a:solidFill>
                    <a:srgbClr val="ECE8DF"/>
                  </a:solidFill>
                  <a:latin typeface="TC Milo"/>
                </a:rPr>
                <a:t>05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526719" y="8519326"/>
            <a:ext cx="793073" cy="774237"/>
            <a:chOff x="0" y="0"/>
            <a:chExt cx="1057431" cy="103231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57431" cy="1032317"/>
            </a:xfrm>
            <a:custGeom>
              <a:avLst/>
              <a:gdLst/>
              <a:ahLst/>
              <a:cxnLst/>
              <a:rect r="r" b="b" t="t" l="l"/>
              <a:pathLst>
                <a:path h="1032317" w="1057431">
                  <a:moveTo>
                    <a:pt x="0" y="0"/>
                  </a:moveTo>
                  <a:lnTo>
                    <a:pt x="1057431" y="0"/>
                  </a:lnTo>
                  <a:lnTo>
                    <a:pt x="1057431" y="1032317"/>
                  </a:lnTo>
                  <a:lnTo>
                    <a:pt x="0" y="1032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137909"/>
              <a:ext cx="1057431" cy="7764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88"/>
                </a:lnSpc>
              </a:pPr>
              <a:r>
                <a:rPr lang="en-US" sz="4105">
                  <a:solidFill>
                    <a:srgbClr val="ECE8DF"/>
                  </a:solidFill>
                  <a:latin typeface="TC Milo"/>
                </a:rPr>
                <a:t>06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-1233642">
            <a:off x="393571" y="3368817"/>
            <a:ext cx="3562393" cy="3882717"/>
          </a:xfrm>
          <a:custGeom>
            <a:avLst/>
            <a:gdLst/>
            <a:ahLst/>
            <a:cxnLst/>
            <a:rect r="r" b="b" t="t" l="l"/>
            <a:pathLst>
              <a:path h="3882717" w="3562393">
                <a:moveTo>
                  <a:pt x="0" y="0"/>
                </a:moveTo>
                <a:lnTo>
                  <a:pt x="3562393" y="0"/>
                </a:lnTo>
                <a:lnTo>
                  <a:pt x="3562393" y="3882717"/>
                </a:lnTo>
                <a:lnTo>
                  <a:pt x="0" y="3882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21307">
            <a:off x="1615211" y="1922354"/>
            <a:ext cx="1849638" cy="1359484"/>
          </a:xfrm>
          <a:custGeom>
            <a:avLst/>
            <a:gdLst/>
            <a:ahLst/>
            <a:cxnLst/>
            <a:rect r="r" b="b" t="t" l="l"/>
            <a:pathLst>
              <a:path h="1359484" w="1849638">
                <a:moveTo>
                  <a:pt x="0" y="0"/>
                </a:moveTo>
                <a:lnTo>
                  <a:pt x="1849638" y="0"/>
                </a:lnTo>
                <a:lnTo>
                  <a:pt x="1849638" y="1359483"/>
                </a:lnTo>
                <a:lnTo>
                  <a:pt x="0" y="1359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179359">
            <a:off x="-1552783" y="8051657"/>
            <a:ext cx="3933284" cy="3712037"/>
          </a:xfrm>
          <a:custGeom>
            <a:avLst/>
            <a:gdLst/>
            <a:ahLst/>
            <a:cxnLst/>
            <a:rect r="r" b="b" t="t" l="l"/>
            <a:pathLst>
              <a:path h="3712037" w="3933284">
                <a:moveTo>
                  <a:pt x="0" y="0"/>
                </a:moveTo>
                <a:lnTo>
                  <a:pt x="3933284" y="0"/>
                </a:lnTo>
                <a:lnTo>
                  <a:pt x="3933284" y="3712037"/>
                </a:lnTo>
                <a:lnTo>
                  <a:pt x="0" y="3712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-517163">
            <a:off x="5649705" y="1881253"/>
            <a:ext cx="3586605" cy="1371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07"/>
              </a:lnSpc>
            </a:pPr>
            <a:r>
              <a:rPr lang="en-US" sz="10007">
                <a:solidFill>
                  <a:srgbClr val="000000"/>
                </a:solidFill>
                <a:latin typeface="TC Milo"/>
              </a:rPr>
              <a:t>TABELA</a:t>
            </a:r>
          </a:p>
        </p:txBody>
      </p:sp>
      <p:sp>
        <p:nvSpPr>
          <p:cNvPr name="TextBox 29" id="29"/>
          <p:cNvSpPr txBox="true"/>
          <p:nvPr/>
        </p:nvSpPr>
        <p:spPr>
          <a:xfrm rot="227924">
            <a:off x="10153637" y="3582725"/>
            <a:ext cx="6465000" cy="157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21"/>
              </a:lnSpc>
            </a:pPr>
            <a:r>
              <a:rPr lang="en-US" sz="11393">
                <a:solidFill>
                  <a:srgbClr val="000000"/>
                </a:solidFill>
                <a:latin typeface="TC Milo"/>
              </a:rPr>
              <a:t>CONTEÚDOS</a:t>
            </a:r>
          </a:p>
        </p:txBody>
      </p:sp>
      <p:sp>
        <p:nvSpPr>
          <p:cNvPr name="TextBox 30" id="30"/>
          <p:cNvSpPr txBox="true"/>
          <p:nvPr/>
        </p:nvSpPr>
        <p:spPr>
          <a:xfrm rot="1049477">
            <a:off x="10506205" y="1672760"/>
            <a:ext cx="1176676" cy="718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12"/>
              </a:lnSpc>
            </a:pPr>
            <a:r>
              <a:rPr lang="en-US" sz="5208">
                <a:solidFill>
                  <a:srgbClr val="000000"/>
                </a:solidFill>
                <a:latin typeface="TC Milo"/>
              </a:rPr>
              <a:t>DE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822209" y="6280717"/>
            <a:ext cx="4546654" cy="56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6"/>
              </a:lnSpc>
              <a:spcBef>
                <a:spcPct val="0"/>
              </a:spcBef>
            </a:pPr>
            <a:r>
              <a:rPr lang="en-US" sz="3226">
                <a:solidFill>
                  <a:srgbClr val="FFFFFF"/>
                </a:solidFill>
                <a:latin typeface="Questrial"/>
              </a:rPr>
              <a:t>Noções de mídia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822209" y="7422086"/>
            <a:ext cx="4546654" cy="56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6"/>
              </a:lnSpc>
              <a:spcBef>
                <a:spcPct val="0"/>
              </a:spcBef>
            </a:pPr>
            <a:r>
              <a:rPr lang="en-US" sz="3226">
                <a:solidFill>
                  <a:srgbClr val="FFFFFF"/>
                </a:solidFill>
                <a:latin typeface="Questrial"/>
              </a:rPr>
              <a:t>Dicas de Edição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822209" y="8563454"/>
            <a:ext cx="4546654" cy="56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6"/>
              </a:lnSpc>
              <a:spcBef>
                <a:spcPct val="0"/>
              </a:spcBef>
            </a:pPr>
            <a:r>
              <a:rPr lang="en-US" sz="3226">
                <a:solidFill>
                  <a:srgbClr val="FFFFFF"/>
                </a:solidFill>
                <a:latin typeface="Questrial"/>
              </a:rPr>
              <a:t>YouTube Studio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587483" y="6246664"/>
            <a:ext cx="4894518" cy="56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6"/>
              </a:lnSpc>
              <a:spcBef>
                <a:spcPct val="0"/>
              </a:spcBef>
            </a:pPr>
            <a:r>
              <a:rPr lang="en-US" sz="3226">
                <a:solidFill>
                  <a:srgbClr val="FFFFFF"/>
                </a:solidFill>
                <a:latin typeface="Questrial"/>
              </a:rPr>
              <a:t>StreamYard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587483" y="7388033"/>
            <a:ext cx="4894518" cy="56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6"/>
              </a:lnSpc>
              <a:spcBef>
                <a:spcPct val="0"/>
              </a:spcBef>
            </a:pPr>
            <a:r>
              <a:rPr lang="en-US" sz="3226">
                <a:solidFill>
                  <a:srgbClr val="FFFFFF"/>
                </a:solidFill>
                <a:latin typeface="Questrial"/>
              </a:rPr>
              <a:t>Requisitos de qualidade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587483" y="8529401"/>
            <a:ext cx="4894518" cy="56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6"/>
              </a:lnSpc>
              <a:spcBef>
                <a:spcPct val="0"/>
              </a:spcBef>
            </a:pPr>
            <a:r>
              <a:rPr lang="en-US" sz="3226">
                <a:solidFill>
                  <a:srgbClr val="FFFFFF"/>
                </a:solidFill>
                <a:latin typeface="Questrial"/>
              </a:rPr>
              <a:t>Fazendo sua live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-1179359">
            <a:off x="15066795" y="-1449080"/>
            <a:ext cx="3933284" cy="3712037"/>
          </a:xfrm>
          <a:custGeom>
            <a:avLst/>
            <a:gdLst/>
            <a:ahLst/>
            <a:cxnLst/>
            <a:rect r="r" b="b" t="t" l="l"/>
            <a:pathLst>
              <a:path h="3712037" w="3933284">
                <a:moveTo>
                  <a:pt x="0" y="0"/>
                </a:moveTo>
                <a:lnTo>
                  <a:pt x="3933284" y="0"/>
                </a:lnTo>
                <a:lnTo>
                  <a:pt x="3933284" y="3712037"/>
                </a:lnTo>
                <a:lnTo>
                  <a:pt x="0" y="3712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25569" y="2136843"/>
            <a:ext cx="4351151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 Bold"/>
              </a:rPr>
              <a:t>PALCO E FILA DE ESPERA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413339"/>
            <a:ext cx="16230600" cy="457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O administrador da transmissão consegue desativar o microfone de qualquer participante da transmissão, além de adicionar apresentações ao palco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É possível apresentar no StreamYard: uma segunda câmera, slides do computador ou do Drive, arquivos de vídeo e também compartilhamento de tela;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Quem administra a transmissão pode também pela tela de palco alterar o layout, permitindo um foco maior em certo participante ou em uma apresentação que está sendo feita.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"/>
              </a:rPr>
              <a:t>Clique e arraste os participantes no palco para melhorar o posicionamento de todos na transmissão.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79094" y="2713744"/>
            <a:ext cx="3680206" cy="7271636"/>
          </a:xfrm>
          <a:custGeom>
            <a:avLst/>
            <a:gdLst/>
            <a:ahLst/>
            <a:cxnLst/>
            <a:rect r="r" b="b" t="t" l="l"/>
            <a:pathLst>
              <a:path h="7271636" w="3680206">
                <a:moveTo>
                  <a:pt x="0" y="0"/>
                </a:moveTo>
                <a:lnTo>
                  <a:pt x="3680206" y="0"/>
                </a:lnTo>
                <a:lnTo>
                  <a:pt x="3680206" y="7271636"/>
                </a:lnTo>
                <a:lnTo>
                  <a:pt x="0" y="7271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40164" y="2102965"/>
            <a:ext cx="6007673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 Bold"/>
              </a:rPr>
              <a:t>BARRA LATERAL DE FERRAMENTAS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258507"/>
            <a:ext cx="12181640" cy="4115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rimo"/>
              </a:rPr>
              <a:t>O StreamYard possui algumas ferramentas importantes para serem utilizadas e que criam uma dinâmica melhor para as transmissões: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 Bold"/>
              </a:rPr>
              <a:t>Comentários:</a:t>
            </a:r>
            <a:r>
              <a:rPr lang="en-US" sz="2600">
                <a:solidFill>
                  <a:srgbClr val="FFFFFF"/>
                </a:solidFill>
                <a:latin typeface="Arimo"/>
              </a:rPr>
              <a:t> nesta opção, é possível visualizar, favoritar e destacar comentários da plataforma na qual a transmissão está acontecendo. É possível também enviar mensagens no chat;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 Bold"/>
              </a:rPr>
              <a:t>Banners:</a:t>
            </a:r>
            <a:r>
              <a:rPr lang="en-US" sz="2600">
                <a:solidFill>
                  <a:srgbClr val="FFFFFF"/>
                </a:solidFill>
                <a:latin typeface="Arimo"/>
              </a:rPr>
              <a:t> é utilizado para mostrar algum recado na tela da transmissão ou para separar tópicos que serão utilizados;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79094" y="2713744"/>
            <a:ext cx="3680206" cy="7271636"/>
          </a:xfrm>
          <a:custGeom>
            <a:avLst/>
            <a:gdLst/>
            <a:ahLst/>
            <a:cxnLst/>
            <a:rect r="r" b="b" t="t" l="l"/>
            <a:pathLst>
              <a:path h="7271636" w="3680206">
                <a:moveTo>
                  <a:pt x="0" y="0"/>
                </a:moveTo>
                <a:lnTo>
                  <a:pt x="3680206" y="0"/>
                </a:lnTo>
                <a:lnTo>
                  <a:pt x="3680206" y="7271636"/>
                </a:lnTo>
                <a:lnTo>
                  <a:pt x="0" y="7271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4 STREAMYARD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CONHEÇA O SOFTWARE DE TRANSMISSÃO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40164" y="2102965"/>
            <a:ext cx="6007673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Arimo Bold"/>
              </a:rPr>
              <a:t>BARRA LATERAL DE FERRAMENTAS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801307"/>
            <a:ext cx="12181640" cy="502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rimo"/>
              </a:rPr>
              <a:t>O StreamYard possui algumas ferramentas importantes para serem utilizadas e que criam uma dinâmica melhor para as transmissões: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 Bold"/>
              </a:rPr>
              <a:t>Marca: </a:t>
            </a:r>
            <a:r>
              <a:rPr lang="en-US" sz="2600">
                <a:solidFill>
                  <a:srgbClr val="FFFFFF"/>
                </a:solidFill>
                <a:latin typeface="Arimo"/>
              </a:rPr>
              <a:t>permite a customização da identidade visual da transmissão. É possível alterar as cores que aparecerão na live, o tema, logotipo (disponível apenas na versão paga), adicionar contagem de tempo, música de fundo e até mesmo colocar um overlay na tela (tela de sobreposição);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Arimo Bold"/>
              </a:rPr>
              <a:t>Chat privado:</a:t>
            </a:r>
            <a:r>
              <a:rPr lang="en-US" sz="2600">
                <a:solidFill>
                  <a:srgbClr val="FFFFFF"/>
                </a:solidFill>
                <a:latin typeface="Arimo"/>
              </a:rPr>
              <a:t> essa ferramenta permite acessar um chat no qual as mensagens só podem ser visualizadas pelos participantes da transmissão, utilize para dar recados aos participantes ou discutir algum tópico.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53357" y="5801423"/>
            <a:ext cx="5170225" cy="5170225"/>
          </a:xfrm>
          <a:custGeom>
            <a:avLst/>
            <a:gdLst/>
            <a:ahLst/>
            <a:cxnLst/>
            <a:rect r="r" b="b" t="t" l="l"/>
            <a:pathLst>
              <a:path h="5170225" w="5170225">
                <a:moveTo>
                  <a:pt x="0" y="0"/>
                </a:moveTo>
                <a:lnTo>
                  <a:pt x="5170225" y="0"/>
                </a:lnTo>
                <a:lnTo>
                  <a:pt x="5170225" y="5170225"/>
                </a:lnTo>
                <a:lnTo>
                  <a:pt x="0" y="51702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82067" y="2952369"/>
            <a:ext cx="15260773" cy="3048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3041"/>
              </a:lnSpc>
              <a:buAutoNum type="arabicPeriod" startAt="1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Conteúdo Preparado e Relevante:</a:t>
            </a:r>
          </a:p>
          <a:p>
            <a:pPr algn="l" marL="1122675" indent="-374225" lvl="2">
              <a:lnSpc>
                <a:spcPts val="3041"/>
              </a:lnSpc>
              <a:buFont typeface="Arial"/>
              <a:buChar char="⚬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Planeje o conteúdo com antecedência, definindo tópicos e estrutura</a:t>
            </a:r>
            <a:r>
              <a:rPr lang="en-US" sz="2599">
                <a:solidFill>
                  <a:srgbClr val="FFFFFF"/>
                </a:solidFill>
                <a:latin typeface="Montserrat"/>
              </a:rPr>
              <a:t>.</a:t>
            </a:r>
          </a:p>
          <a:p>
            <a:pPr algn="l" marL="1122675" indent="-374225" lvl="2">
              <a:lnSpc>
                <a:spcPts val="3041"/>
              </a:lnSpc>
              <a:buFont typeface="Arial"/>
              <a:buChar char="⚬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Mantenha o conteúdo relevante para o seu público-alvo e segmento de mercado.</a:t>
            </a:r>
          </a:p>
          <a:p>
            <a:pPr algn="l" marL="1122675" indent="-374225" lvl="2">
              <a:lnSpc>
                <a:spcPts val="3041"/>
              </a:lnSpc>
              <a:buFont typeface="Arial"/>
              <a:buChar char="⚬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Tenha um roteiro ou pontos de discussão para manter a transmissão organizada e envolvente.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742552" y="1101729"/>
            <a:ext cx="10021611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5 REQUISITOS DE QUALIDADE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PARA SUA LIVE TER SUCESSO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2067" y="2952369"/>
            <a:ext cx="11585671" cy="6096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2. Qualidade Visual e Audiovisual: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Utilize uma câmera de boa qualidade para transmitir vídeo em alta resolução (preferencialmente HD ou superior).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Garanta uma iluminação adequada para evitar imagens escuras ou sombras indesejadas.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Escolha um ambiente com fundo limpo e atraente, livre de distrações.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Utilize um microfone de qualidade para garantir uma boa qualidade de áudio, reduzindo ruídos e eco.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019383" y="6172200"/>
            <a:ext cx="4125113" cy="4114800"/>
          </a:xfrm>
          <a:custGeom>
            <a:avLst/>
            <a:gdLst/>
            <a:ahLst/>
            <a:cxnLst/>
            <a:rect r="r" b="b" t="t" l="l"/>
            <a:pathLst>
              <a:path h="4114800" w="4125113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42552" y="1101729"/>
            <a:ext cx="10021611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5 REQUISITOS DE QUALIDADE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PARA SUA LIVE TER SUCESSO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2067" y="2952369"/>
            <a:ext cx="15260773" cy="5334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3. Verifique a velocidade da sua conexão de internet para evitar problemas de buffer ou queda na qualidade da transmissão: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É necessária uma alta velocidade de internet (mínimo de 10mbps)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Internet de fibra óptica é a mais ideal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Na ocasião de uma conexão fraca, não use outros dispositivos conectados à internet de forma simultanêa à live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Prefira conexões cabeadas a WIFI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901990" y="6472330"/>
            <a:ext cx="4891293" cy="4114800"/>
          </a:xfrm>
          <a:custGeom>
            <a:avLst/>
            <a:gdLst/>
            <a:ahLst/>
            <a:cxnLst/>
            <a:rect r="r" b="b" t="t" l="l"/>
            <a:pathLst>
              <a:path h="4114800" w="4891293">
                <a:moveTo>
                  <a:pt x="0" y="0"/>
                </a:moveTo>
                <a:lnTo>
                  <a:pt x="4891293" y="0"/>
                </a:lnTo>
                <a:lnTo>
                  <a:pt x="4891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42552" y="1101729"/>
            <a:ext cx="10021611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5 REQUISITOS DE QUALIDADE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PARA SUA LIVE TER SUCESSO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21319" y="2520819"/>
            <a:ext cx="5245361" cy="5245361"/>
          </a:xfrm>
          <a:custGeom>
            <a:avLst/>
            <a:gdLst/>
            <a:ahLst/>
            <a:cxnLst/>
            <a:rect r="r" b="b" t="t" l="l"/>
            <a:pathLst>
              <a:path h="5245361" w="5245361">
                <a:moveTo>
                  <a:pt x="0" y="0"/>
                </a:moveTo>
                <a:lnTo>
                  <a:pt x="5245362" y="0"/>
                </a:lnTo>
                <a:lnTo>
                  <a:pt x="5245362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23177" y="1716935"/>
            <a:ext cx="11841646" cy="443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5286">
                <a:solidFill>
                  <a:srgbClr val="FFFFFF"/>
                </a:solidFill>
                <a:latin typeface="Montserrat Bold"/>
              </a:rPr>
              <a:t>OBRIGADO PELA PARTICIPAÇÃO!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10765" y="8874334"/>
            <a:ext cx="9466470" cy="362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3"/>
              </a:lnSpc>
            </a:pPr>
            <a:r>
              <a:rPr lang="en-US" sz="4286">
                <a:solidFill>
                  <a:srgbClr val="FFFFFF"/>
                </a:solidFill>
                <a:latin typeface="Montserrat Bold"/>
              </a:rPr>
              <a:t>ESCANEIE A LISTA DE PRESENÇA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07355" y="7324319"/>
            <a:ext cx="7241367" cy="7241338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17" t="-7041" r="-15736" b="-6287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92251">
            <a:off x="89240" y="-337175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87894" y="5747439"/>
            <a:ext cx="3543784" cy="4457590"/>
          </a:xfrm>
          <a:custGeom>
            <a:avLst/>
            <a:gdLst/>
            <a:ahLst/>
            <a:cxnLst/>
            <a:rect r="r" b="b" t="t" l="l"/>
            <a:pathLst>
              <a:path h="4457590" w="3543784">
                <a:moveTo>
                  <a:pt x="0" y="0"/>
                </a:moveTo>
                <a:lnTo>
                  <a:pt x="3543784" y="0"/>
                </a:lnTo>
                <a:lnTo>
                  <a:pt x="3543784" y="4457589"/>
                </a:lnTo>
                <a:lnTo>
                  <a:pt x="0" y="4457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6242228"/>
            <a:ext cx="5100017" cy="3468011"/>
          </a:xfrm>
          <a:custGeom>
            <a:avLst/>
            <a:gdLst/>
            <a:ahLst/>
            <a:cxnLst/>
            <a:rect r="r" b="b" t="t" l="l"/>
            <a:pathLst>
              <a:path h="3468011" w="5100017">
                <a:moveTo>
                  <a:pt x="0" y="0"/>
                </a:moveTo>
                <a:lnTo>
                  <a:pt x="5100017" y="0"/>
                </a:lnTo>
                <a:lnTo>
                  <a:pt x="5100017" y="3468011"/>
                </a:lnTo>
                <a:lnTo>
                  <a:pt x="0" y="3468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37576" y="6722855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42552" y="1436218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1 NOÇÕES DE MÍDIA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42552" y="1934762"/>
            <a:ext cx="5064395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COMPOSIÇÃO DOS VÍDEOS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82067" y="2489453"/>
            <a:ext cx="16133310" cy="381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UM VÍDEO É COMPOSTO POR UMA SÉRIE DE IMAGENS ESTÁTICAS CHAMADAS DE "FRAMES"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CADA FRAME CAPTURA UM MOMENTO ESPECÍFICO NO TEMPO E, QUANDO REPRODUZIDOS EM RÁPIDA SUCESSÃO, CRIAM A ILUSÃO DE MOVIMENTO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A QUALIDADE DE UM VÍDEO MUITAS VEZES É MEDIDA PELA QUANTIDADE DE FRAMES POR SEGUNDO (FPS)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QUANTO MAIS FRAMES POR SEGUNDO, MAIS SUAVE SERÁ A TRANSIÇÃO ENTRE OS FRAMES, RESULTANDO EM UMA REPRODUÇÃO MAIS FLUIDA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098588" y="9692777"/>
            <a:ext cx="1535142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FRAME 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59786" y="9711827"/>
            <a:ext cx="1535142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FRAME 20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79913" y="8995394"/>
            <a:ext cx="4806186" cy="26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5"/>
              </a:lnSpc>
            </a:pPr>
            <a:r>
              <a:rPr lang="en-US" sz="1748">
                <a:solidFill>
                  <a:srgbClr val="FFFFFF"/>
                </a:solidFill>
                <a:latin typeface="Montserrat Italics"/>
              </a:rPr>
              <a:t>O PADRÃO DE UM BOM VÍDEO É 29 FPS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89240" y="-337175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42552" y="1436218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1 NOÇÕES DE MÍDIA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42552" y="1934762"/>
            <a:ext cx="5064395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RESOLUÇÃO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23975" y="3105150"/>
            <a:ext cx="9580205" cy="571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A RESOLUÇÃO DE UM VÍDEO OU IMAGEM SE REFERE À QUANTIDADE DE DETALHES QUE PODEM SER EXIBIDOS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É COMUMENTE MEDIDA PELA QUANTIDADE DE PIXELS NA LARGURA E NA ALTURA DA IMAGEM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QUANTO MAIOR A RESOLUÇÃO, MAIS DETALHES PODEM SER VISTOS, RESULTANDO EM UMA IMAGEM MAIS NÍTIDA E DEFINIDA, MAS O ARQUIVO TAMBÉM FICARÁ MAIS PESADO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TRABALHAREMOS COM A RESOLUÇÃO DE 720 PX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1855477" y="3095625"/>
            <a:ext cx="5670170" cy="4114800"/>
            <a:chOff x="0" y="0"/>
            <a:chExt cx="7560226" cy="5486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113647" cy="5486400"/>
            </a:xfrm>
            <a:custGeom>
              <a:avLst/>
              <a:gdLst/>
              <a:ahLst/>
              <a:cxnLst/>
              <a:rect r="r" b="b" t="t" l="l"/>
              <a:pathLst>
                <a:path h="5486400" w="7113647">
                  <a:moveTo>
                    <a:pt x="0" y="0"/>
                  </a:moveTo>
                  <a:lnTo>
                    <a:pt x="7113647" y="0"/>
                  </a:lnTo>
                  <a:lnTo>
                    <a:pt x="711364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636516" y="2088555"/>
              <a:ext cx="3671217" cy="504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75"/>
                </a:lnSpc>
              </a:pPr>
              <a:r>
                <a:rPr lang="en-US" sz="3750">
                  <a:solidFill>
                    <a:srgbClr val="FFFFFF"/>
                  </a:solidFill>
                  <a:latin typeface="Montserrat"/>
                </a:rPr>
                <a:t>480 px SD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214262" y="3464612"/>
              <a:ext cx="3992187" cy="504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75"/>
                </a:lnSpc>
              </a:pPr>
              <a:r>
                <a:rPr lang="en-US" sz="3750">
                  <a:solidFill>
                    <a:srgbClr val="FFFFFF"/>
                  </a:solidFill>
                  <a:latin typeface="Montserrat"/>
                </a:rPr>
                <a:t>720 px HD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920395" y="4652119"/>
              <a:ext cx="5639831" cy="504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75"/>
                </a:lnSpc>
              </a:pPr>
              <a:r>
                <a:rPr lang="en-US" sz="3750">
                  <a:solidFill>
                    <a:srgbClr val="FFFFFF"/>
                  </a:solidFill>
                  <a:latin typeface="Montserrat"/>
                </a:rPr>
                <a:t>1080 px full HD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04" t="0" r="-214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404" t="0" r="-2145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9144000" y="-44487"/>
            <a:ext cx="0" cy="10600652"/>
          </a:xfrm>
          <a:prstGeom prst="line">
            <a:avLst/>
          </a:prstGeom>
          <a:ln cap="flat" w="38100">
            <a:solidFill>
              <a:srgbClr val="DDDDD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317404" y="8523918"/>
            <a:ext cx="762785" cy="494857"/>
          </a:xfrm>
          <a:custGeom>
            <a:avLst/>
            <a:gdLst/>
            <a:ahLst/>
            <a:cxnLst/>
            <a:rect r="r" b="b" t="t" l="l"/>
            <a:pathLst>
              <a:path h="494857" w="762785">
                <a:moveTo>
                  <a:pt x="0" y="0"/>
                </a:moveTo>
                <a:lnTo>
                  <a:pt x="762785" y="0"/>
                </a:lnTo>
                <a:lnTo>
                  <a:pt x="762785" y="494857"/>
                </a:lnTo>
                <a:lnTo>
                  <a:pt x="0" y="49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2394857" y="2350371"/>
            <a:ext cx="13933714" cy="9144000"/>
          </a:xfrm>
          <a:custGeom>
            <a:avLst/>
            <a:gdLst/>
            <a:ahLst/>
            <a:cxnLst/>
            <a:rect r="r" b="b" t="t" l="l"/>
            <a:pathLst>
              <a:path h="9144000" w="13933714">
                <a:moveTo>
                  <a:pt x="0" y="0"/>
                </a:moveTo>
                <a:lnTo>
                  <a:pt x="13933714" y="0"/>
                </a:lnTo>
                <a:lnTo>
                  <a:pt x="13933714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228325"/>
            <a:ext cx="3907340" cy="25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6"/>
              </a:lnSpc>
            </a:pPr>
            <a:r>
              <a:rPr lang="en-US" sz="2893">
                <a:solidFill>
                  <a:srgbClr val="FFFFFF"/>
                </a:solidFill>
                <a:latin typeface="Montserrat Bold"/>
              </a:rPr>
              <a:t>480 (720 x 480 px)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317404" y="9287922"/>
            <a:ext cx="3907340" cy="25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6"/>
              </a:lnSpc>
            </a:pPr>
            <a:r>
              <a:rPr lang="en-US" sz="2893">
                <a:solidFill>
                  <a:srgbClr val="FFFFFF"/>
                </a:solidFill>
                <a:latin typeface="Montserrat Bold"/>
              </a:rPr>
              <a:t>720 (1080 x 720 px)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89240" y="-337175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986030" y="3304821"/>
            <a:ext cx="9301970" cy="9301933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17" t="-7041" r="-15736" b="-628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228970" y="5429631"/>
            <a:ext cx="13566500" cy="4134140"/>
            <a:chOff x="0" y="0"/>
            <a:chExt cx="3573070" cy="10888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73070" cy="1088827"/>
            </a:xfrm>
            <a:custGeom>
              <a:avLst/>
              <a:gdLst/>
              <a:ahLst/>
              <a:cxnLst/>
              <a:rect r="r" b="b" t="t" l="l"/>
              <a:pathLst>
                <a:path h="1088827" w="3573070">
                  <a:moveTo>
                    <a:pt x="29104" y="0"/>
                  </a:moveTo>
                  <a:lnTo>
                    <a:pt x="3543966" y="0"/>
                  </a:lnTo>
                  <a:cubicBezTo>
                    <a:pt x="3560040" y="0"/>
                    <a:pt x="3573070" y="13030"/>
                    <a:pt x="3573070" y="29104"/>
                  </a:cubicBezTo>
                  <a:lnTo>
                    <a:pt x="3573070" y="1059723"/>
                  </a:lnTo>
                  <a:cubicBezTo>
                    <a:pt x="3573070" y="1075797"/>
                    <a:pt x="3560040" y="1088827"/>
                    <a:pt x="3543966" y="1088827"/>
                  </a:cubicBezTo>
                  <a:lnTo>
                    <a:pt x="29104" y="1088827"/>
                  </a:lnTo>
                  <a:cubicBezTo>
                    <a:pt x="13030" y="1088827"/>
                    <a:pt x="0" y="1075797"/>
                    <a:pt x="0" y="1059723"/>
                  </a:cubicBezTo>
                  <a:lnTo>
                    <a:pt x="0" y="29104"/>
                  </a:lnTo>
                  <a:cubicBezTo>
                    <a:pt x="0" y="13030"/>
                    <a:pt x="13030" y="0"/>
                    <a:pt x="291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33350"/>
              <a:ext cx="3573070" cy="955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0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770841" y="5996589"/>
            <a:ext cx="5383743" cy="3028356"/>
          </a:xfrm>
          <a:custGeom>
            <a:avLst/>
            <a:gdLst/>
            <a:ahLst/>
            <a:cxnLst/>
            <a:rect r="r" b="b" t="t" l="l"/>
            <a:pathLst>
              <a:path h="3028356" w="5383743">
                <a:moveTo>
                  <a:pt x="0" y="0"/>
                </a:moveTo>
                <a:lnTo>
                  <a:pt x="5383744" y="0"/>
                </a:lnTo>
                <a:lnTo>
                  <a:pt x="5383744" y="3028356"/>
                </a:lnTo>
                <a:lnTo>
                  <a:pt x="0" y="30283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783278" y="5996589"/>
            <a:ext cx="5383743" cy="3028356"/>
          </a:xfrm>
          <a:custGeom>
            <a:avLst/>
            <a:gdLst/>
            <a:ahLst/>
            <a:cxnLst/>
            <a:rect r="r" b="b" t="t" l="l"/>
            <a:pathLst>
              <a:path h="3028356" w="5383743">
                <a:moveTo>
                  <a:pt x="0" y="0"/>
                </a:moveTo>
                <a:lnTo>
                  <a:pt x="5383743" y="0"/>
                </a:lnTo>
                <a:lnTo>
                  <a:pt x="5383743" y="3028356"/>
                </a:lnTo>
                <a:lnTo>
                  <a:pt x="0" y="3028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83278" y="7506201"/>
            <a:ext cx="4710509" cy="1895980"/>
          </a:xfrm>
          <a:custGeom>
            <a:avLst/>
            <a:gdLst/>
            <a:ahLst/>
            <a:cxnLst/>
            <a:rect r="r" b="b" t="t" l="l"/>
            <a:pathLst>
              <a:path h="1895980" w="4710509">
                <a:moveTo>
                  <a:pt x="0" y="0"/>
                </a:moveTo>
                <a:lnTo>
                  <a:pt x="4710509" y="0"/>
                </a:lnTo>
                <a:lnTo>
                  <a:pt x="4710509" y="1895980"/>
                </a:lnTo>
                <a:lnTo>
                  <a:pt x="0" y="18959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742552" y="1436218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1 NOÇÕES DE MÍDIA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42552" y="1934762"/>
            <a:ext cx="5064395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FORMATOS DE VÍDEO E IMAGEM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82067" y="2489453"/>
            <a:ext cx="16133310" cy="2667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EXISTEM VÁRIOS FORMATOS DE VÍDEO COM DIFERENTES CARACTERÍSTICAS E USOS. ALGUNS DOS FORMATOS MAIS COMUNS INCLUEM: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MP4 (pRINCIPAL)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AVi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MKV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601117" y="4926795"/>
            <a:ext cx="6389831" cy="2286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1"/>
              </a:lnSpc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FORMATOS DE IMAGEM: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JPEG (OU JPG)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PNG (SEM FUNDO)</a:t>
            </a: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GIF (COM FRAMES)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89240" y="-337175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2067" y="3420209"/>
            <a:ext cx="15260773" cy="5334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Baixe o CapCut para dispositivos móveis gratuitamente na sua loja de aplicativos ou acesse </a:t>
            </a:r>
            <a:r>
              <a:rPr lang="en-US" sz="2599" u="sng">
                <a:solidFill>
                  <a:srgbClr val="FFFFFF"/>
                </a:solidFill>
                <a:latin typeface="Montserrat"/>
              </a:rPr>
              <a:t>https://www.capcut.com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Crie um novo projeto e i</a:t>
            </a:r>
            <a:r>
              <a:rPr lang="en-US" sz="2599">
                <a:solidFill>
                  <a:srgbClr val="FFFFFF"/>
                </a:solidFill>
                <a:latin typeface="Montserrat"/>
              </a:rPr>
              <a:t>mporte os vídeos a serem editados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Faça os recortes, divisões e as reordenações necessárias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Adicione transições, legendas e músicas de fundo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Exporte o vídeo na resolução desejada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Explore muitas outras funcionalidades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749275" y="8462013"/>
            <a:ext cx="3380111" cy="935647"/>
          </a:xfrm>
          <a:custGeom>
            <a:avLst/>
            <a:gdLst/>
            <a:ahLst/>
            <a:cxnLst/>
            <a:rect r="r" b="b" t="t" l="l"/>
            <a:pathLst>
              <a:path h="935647" w="3380111">
                <a:moveTo>
                  <a:pt x="0" y="0"/>
                </a:moveTo>
                <a:lnTo>
                  <a:pt x="3380112" y="0"/>
                </a:lnTo>
                <a:lnTo>
                  <a:pt x="3380112" y="935647"/>
                </a:lnTo>
                <a:lnTo>
                  <a:pt x="0" y="935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12" t="-123643" r="-26066" b="-12528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42552" y="1436218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2 EDIÇÃO BÁSICA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42552" y="1934762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EDITANDO VÍDEOS COM CAPCUT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49275" y="2398299"/>
            <a:ext cx="16724643" cy="605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1"/>
              </a:lnSpc>
            </a:pPr>
            <a:r>
              <a:rPr lang="en-US" sz="2324">
                <a:solidFill>
                  <a:srgbClr val="FFFFFF"/>
                </a:solidFill>
                <a:latin typeface="Montserrat Bold"/>
              </a:rPr>
              <a:t>CapCut uma ferramenta de edição de vídeo intuitiva e acessível, disponível para dispositivos móveis e também online para PCs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72542" y="3897593"/>
            <a:ext cx="15260773" cy="342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O YouTube Studio simplifica o processo de criação de transmissões ao vivo, oferecendo uma série de recursos e opções para personalizar e aprimorar a experiência do espectador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Para começar uma transmissão ao vivo, os criadores podem acessar o YouTube Studio e selecionar a opção "Transmissão ao Vivo" no menu de criação de conteúdo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749090" y="1028700"/>
            <a:ext cx="690766" cy="589035"/>
          </a:xfrm>
          <a:custGeom>
            <a:avLst/>
            <a:gdLst/>
            <a:ahLst/>
            <a:cxnLst/>
            <a:rect r="r" b="b" t="t" l="l"/>
            <a:pathLst>
              <a:path h="589035" w="690766">
                <a:moveTo>
                  <a:pt x="0" y="0"/>
                </a:moveTo>
                <a:lnTo>
                  <a:pt x="690766" y="0"/>
                </a:lnTo>
                <a:lnTo>
                  <a:pt x="690766" y="589035"/>
                </a:lnTo>
                <a:lnTo>
                  <a:pt x="0" y="589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572542" y="6909169"/>
            <a:ext cx="15260773" cy="2275243"/>
            <a:chOff x="0" y="0"/>
            <a:chExt cx="20347698" cy="30336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347698" cy="3033657"/>
            </a:xfrm>
            <a:custGeom>
              <a:avLst/>
              <a:gdLst/>
              <a:ahLst/>
              <a:cxnLst/>
              <a:rect r="r" b="b" t="t" l="l"/>
              <a:pathLst>
                <a:path h="3033657" w="20347698">
                  <a:moveTo>
                    <a:pt x="0" y="0"/>
                  </a:moveTo>
                  <a:lnTo>
                    <a:pt x="20347698" y="0"/>
                  </a:lnTo>
                  <a:lnTo>
                    <a:pt x="20347698" y="3033657"/>
                  </a:lnTo>
                  <a:lnTo>
                    <a:pt x="0" y="3033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0" y="1516828"/>
              <a:ext cx="16016359" cy="1516828"/>
              <a:chOff x="0" y="0"/>
              <a:chExt cx="2726955" cy="2582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726955" cy="258256"/>
              </a:xfrm>
              <a:custGeom>
                <a:avLst/>
                <a:gdLst/>
                <a:ahLst/>
                <a:cxnLst/>
                <a:rect r="r" b="b" t="t" l="l"/>
                <a:pathLst>
                  <a:path h="258256" w="2726955">
                    <a:moveTo>
                      <a:pt x="0" y="0"/>
                    </a:moveTo>
                    <a:lnTo>
                      <a:pt x="2726955" y="0"/>
                    </a:lnTo>
                    <a:lnTo>
                      <a:pt x="2726955" y="258256"/>
                    </a:lnTo>
                    <a:lnTo>
                      <a:pt x="0" y="2582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133350"/>
                <a:ext cx="2726955" cy="12490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00"/>
                  </a:lnSpc>
                </a:pP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16016359" y="1142453"/>
              <a:ext cx="2457469" cy="542474"/>
              <a:chOff x="0" y="0"/>
              <a:chExt cx="1717327" cy="37909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717327" cy="379091"/>
              </a:xfrm>
              <a:custGeom>
                <a:avLst/>
                <a:gdLst/>
                <a:ahLst/>
                <a:cxnLst/>
                <a:rect r="r" b="b" t="t" l="l"/>
                <a:pathLst>
                  <a:path h="379091" w="1717327">
                    <a:moveTo>
                      <a:pt x="858663" y="0"/>
                    </a:moveTo>
                    <a:cubicBezTo>
                      <a:pt x="384437" y="0"/>
                      <a:pt x="0" y="84862"/>
                      <a:pt x="0" y="189546"/>
                    </a:cubicBezTo>
                    <a:cubicBezTo>
                      <a:pt x="0" y="294229"/>
                      <a:pt x="384437" y="379091"/>
                      <a:pt x="858663" y="379091"/>
                    </a:cubicBezTo>
                    <a:cubicBezTo>
                      <a:pt x="1332890" y="379091"/>
                      <a:pt x="1717327" y="294229"/>
                      <a:pt x="1717327" y="189546"/>
                    </a:cubicBezTo>
                    <a:cubicBezTo>
                      <a:pt x="1717327" y="84862"/>
                      <a:pt x="1332890" y="0"/>
                      <a:pt x="8586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E62323"/>
                </a:solidFill>
                <a:prstDash val="solid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160999" y="168890"/>
                <a:ext cx="1395328" cy="17466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00"/>
                  </a:lnSpc>
                </a:pPr>
              </a:p>
            </p:txBody>
          </p:sp>
        </p:grpSp>
      </p:grpSp>
      <p:sp>
        <p:nvSpPr>
          <p:cNvPr name="TextBox 14" id="14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3 YOUTUBE STUDIO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ENTENDA A PLATAFORMA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22699" y="2998126"/>
            <a:ext cx="15536601" cy="605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1"/>
              </a:lnSpc>
            </a:pPr>
            <a:r>
              <a:rPr lang="en-US" sz="2324">
                <a:solidFill>
                  <a:srgbClr val="FFFFFF"/>
                </a:solidFill>
                <a:latin typeface="Montserrat Bold"/>
              </a:rPr>
              <a:t>O YouTube Studio é uma plataforma essencial para criadores de conteúdo que desejam gerenciar, analisar e otimizar seu canal no YouTube e realizar lives.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542928" y="1041313"/>
            <a:ext cx="8725897" cy="932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000">
                <a:solidFill>
                  <a:srgbClr val="E62323"/>
                </a:solidFill>
                <a:latin typeface="Montserrat Bold"/>
              </a:rPr>
              <a:t>VAMOS CONFIGURAR A LIVE DIRETAMENTE NO STREAMYARD, ESTE TÓPICO É APENAS PARA FINS DIDÁTICOS</a:t>
            </a:r>
          </a:p>
          <a:p>
            <a:pPr algn="l">
              <a:lnSpc>
                <a:spcPts val="248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2251">
            <a:off x="204212" y="-609189"/>
            <a:ext cx="3320071" cy="1593634"/>
          </a:xfrm>
          <a:custGeom>
            <a:avLst/>
            <a:gdLst/>
            <a:ahLst/>
            <a:cxnLst/>
            <a:rect r="r" b="b" t="t" l="l"/>
            <a:pathLst>
              <a:path h="1593634" w="3320071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2067" y="2952369"/>
            <a:ext cx="15260773" cy="381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Os criadores podem definir o título, a descrição e as configurações de privacidade da transmissão, além de escolher a qualidade de vídeo e áudio desejada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F</a:t>
            </a:r>
            <a:r>
              <a:rPr lang="en-US" sz="2599">
                <a:solidFill>
                  <a:srgbClr val="FFFFFF"/>
                </a:solidFill>
                <a:latin typeface="Montserrat"/>
              </a:rPr>
              <a:t>erramentas avançadas para personalizar a aparência e o estilo da transmissão ao vivo, como a adição de telas de início, sobreposições e gráficos personalizados</a:t>
            </a:r>
          </a:p>
          <a:p>
            <a:pPr algn="l">
              <a:lnSpc>
                <a:spcPts val="3041"/>
              </a:lnSpc>
            </a:pPr>
          </a:p>
          <a:p>
            <a:pPr algn="l" marL="561337" indent="-280669" lvl="1">
              <a:lnSpc>
                <a:spcPts val="3041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É possível</a:t>
            </a:r>
            <a:r>
              <a:rPr lang="en-US" sz="2599">
                <a:solidFill>
                  <a:srgbClr val="FFFFFF"/>
                </a:solidFill>
                <a:latin typeface="Montserrat"/>
              </a:rPr>
              <a:t> interagir com sua audiência por meio do chat ao vivo</a:t>
            </a: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  <a:p>
            <a:pPr algn="l">
              <a:lnSpc>
                <a:spcPts val="3041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749090" y="1028700"/>
            <a:ext cx="690766" cy="589035"/>
          </a:xfrm>
          <a:custGeom>
            <a:avLst/>
            <a:gdLst/>
            <a:ahLst/>
            <a:cxnLst/>
            <a:rect r="r" b="b" t="t" l="l"/>
            <a:pathLst>
              <a:path h="589035" w="690766">
                <a:moveTo>
                  <a:pt x="0" y="0"/>
                </a:moveTo>
                <a:lnTo>
                  <a:pt x="690766" y="0"/>
                </a:lnTo>
                <a:lnTo>
                  <a:pt x="690766" y="589035"/>
                </a:lnTo>
                <a:lnTo>
                  <a:pt x="0" y="589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42552" y="1101729"/>
            <a:ext cx="5064395" cy="3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5"/>
              </a:lnSpc>
            </a:pPr>
            <a:r>
              <a:rPr lang="en-US" sz="3750">
                <a:solidFill>
                  <a:srgbClr val="FFFFFF"/>
                </a:solidFill>
                <a:latin typeface="Montserrat Bold"/>
              </a:rPr>
              <a:t>3 YOUTUBE STUDIO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42552" y="1600273"/>
            <a:ext cx="6697304" cy="16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ENTENDA A PLATAFORMA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542928" y="1041313"/>
            <a:ext cx="8725897" cy="932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000">
                <a:solidFill>
                  <a:srgbClr val="E62323"/>
                </a:solidFill>
                <a:latin typeface="Montserrat Bold"/>
              </a:rPr>
              <a:t>VAMOS CONFIGURAR A LIVE DIRETAMENTE NO STREAMYARD, ESTE TÓPICO É APENAS PARA FINS DIDÁTICOS</a:t>
            </a:r>
          </a:p>
          <a:p>
            <a:pPr algn="l">
              <a:lnSpc>
                <a:spcPts val="248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DAGCsT5kZPY</dc:identifier>
  <dcterms:modified xsi:type="dcterms:W3CDTF">2011-08-01T06:04:30Z</dcterms:modified>
  <cp:revision>1</cp:revision>
  <dc:title>Slide Como Criar Uma Live no Youtube</dc:title>
</cp:coreProperties>
</file>